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949" r:id="rId1"/>
    <p:sldMasterId id="2147483991" r:id="rId2"/>
  </p:sldMasterIdLst>
  <p:notesMasterIdLst>
    <p:notesMasterId r:id="rId29"/>
  </p:notesMasterIdLst>
  <p:handoutMasterIdLst>
    <p:handoutMasterId r:id="rId30"/>
  </p:handoutMasterIdLst>
  <p:sldIdLst>
    <p:sldId id="325" r:id="rId3"/>
    <p:sldId id="551" r:id="rId4"/>
    <p:sldId id="326" r:id="rId5"/>
    <p:sldId id="419" r:id="rId6"/>
    <p:sldId id="596" r:id="rId7"/>
    <p:sldId id="597" r:id="rId8"/>
    <p:sldId id="607" r:id="rId9"/>
    <p:sldId id="598" r:id="rId10"/>
    <p:sldId id="599" r:id="rId11"/>
    <p:sldId id="600" r:id="rId12"/>
    <p:sldId id="456" r:id="rId13"/>
    <p:sldId id="458" r:id="rId14"/>
    <p:sldId id="471" r:id="rId15"/>
    <p:sldId id="466" r:id="rId16"/>
    <p:sldId id="468" r:id="rId17"/>
    <p:sldId id="604" r:id="rId18"/>
    <p:sldId id="605" r:id="rId19"/>
    <p:sldId id="606" r:id="rId20"/>
    <p:sldId id="603" r:id="rId21"/>
    <p:sldId id="602" r:id="rId22"/>
    <p:sldId id="601" r:id="rId23"/>
    <p:sldId id="608" r:id="rId24"/>
    <p:sldId id="609" r:id="rId25"/>
    <p:sldId id="610" r:id="rId26"/>
    <p:sldId id="611" r:id="rId27"/>
    <p:sldId id="340" r:id="rId28"/>
  </p:sldIdLst>
  <p:sldSz cx="9906000" cy="6858000" type="A4"/>
  <p:notesSz cx="7099300" cy="10234613"/>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223" userDrawn="1">
          <p15:clr>
            <a:srgbClr val="A4A3A4"/>
          </p15:clr>
        </p15:guide>
        <p15:guide id="2" orient="horz" pos="3130" userDrawn="1">
          <p15:clr>
            <a:srgbClr val="A4A3A4"/>
          </p15:clr>
        </p15:guide>
        <p15:guide id="3" orient="horz" pos="3319" userDrawn="1">
          <p15:clr>
            <a:srgbClr val="A4A3A4"/>
          </p15:clr>
        </p15:guide>
        <p15:guide id="4" pos="2235" userDrawn="1">
          <p15:clr>
            <a:srgbClr val="A4A3A4"/>
          </p15:clr>
        </p15:guide>
        <p15:guide id="5" pos="2143" userDrawn="1">
          <p15:clr>
            <a:srgbClr val="A4A3A4"/>
          </p15:clr>
        </p15:guide>
        <p15:guide id="6" pos="2332" userDrawn="1">
          <p15:clr>
            <a:srgbClr val="A4A3A4"/>
          </p15:clr>
        </p15:guide>
        <p15:guide id="7"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0000CC"/>
    <a:srgbClr val="FFFF00"/>
    <a:srgbClr val="FFFFCC"/>
    <a:srgbClr val="FFFF66"/>
    <a:srgbClr val="95B3D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28" autoAdjust="0"/>
    <p:restoredTop sz="99733" autoAdjust="0"/>
  </p:normalViewPr>
  <p:slideViewPr>
    <p:cSldViewPr>
      <p:cViewPr>
        <p:scale>
          <a:sx n="70" d="100"/>
          <a:sy n="70" d="100"/>
        </p:scale>
        <p:origin x="-2586" y="-1080"/>
      </p:cViewPr>
      <p:guideLst>
        <p:guide orient="horz" pos="2160"/>
        <p:guide pos="3120"/>
      </p:guideLst>
    </p:cSldViewPr>
  </p:slideViewPr>
  <p:outlineViewPr>
    <p:cViewPr>
      <p:scale>
        <a:sx n="33" d="100"/>
        <a:sy n="33" d="100"/>
      </p:scale>
      <p:origin x="0" y="5814"/>
    </p:cViewPr>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62" d="100"/>
          <a:sy n="62" d="100"/>
        </p:scale>
        <p:origin x="-2874" y="-78"/>
      </p:cViewPr>
      <p:guideLst>
        <p:guide orient="horz" pos="3223"/>
        <p:guide orient="horz" pos="3130"/>
        <p:guide orient="horz" pos="3319"/>
        <p:guide pos="2235"/>
        <p:guide pos="2143"/>
        <p:guide pos="2332"/>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7" cy="510667"/>
          </a:xfrm>
          <a:prstGeom prst="rect">
            <a:avLst/>
          </a:prstGeom>
        </p:spPr>
        <p:txBody>
          <a:bodyPr vert="horz" lIns="99029" tIns="49515" rIns="99029" bIns="49515" rtlCol="0"/>
          <a:lstStyle>
            <a:lvl1pPr algn="l">
              <a:defRPr sz="1300"/>
            </a:lvl1pPr>
          </a:lstStyle>
          <a:p>
            <a:pPr>
              <a:defRPr/>
            </a:pPr>
            <a:endParaRPr lang="zh-TW" altLang="en-US"/>
          </a:p>
        </p:txBody>
      </p:sp>
      <p:sp>
        <p:nvSpPr>
          <p:cNvPr id="3" name="日期版面配置區 2"/>
          <p:cNvSpPr>
            <a:spLocks noGrp="1"/>
          </p:cNvSpPr>
          <p:nvPr>
            <p:ph type="dt" sz="quarter" idx="1"/>
          </p:nvPr>
        </p:nvSpPr>
        <p:spPr>
          <a:xfrm>
            <a:off x="4020506" y="0"/>
            <a:ext cx="3077137" cy="510667"/>
          </a:xfrm>
          <a:prstGeom prst="rect">
            <a:avLst/>
          </a:prstGeom>
        </p:spPr>
        <p:txBody>
          <a:bodyPr vert="horz" lIns="99029" tIns="49515" rIns="99029" bIns="49515" rtlCol="0"/>
          <a:lstStyle>
            <a:lvl1pPr algn="r">
              <a:defRPr sz="1300"/>
            </a:lvl1pPr>
          </a:lstStyle>
          <a:p>
            <a:pPr>
              <a:defRPr/>
            </a:pPr>
            <a:fld id="{3F6A79D4-8547-4A4C-9007-326D528AF721}" type="datetimeFigureOut">
              <a:rPr lang="zh-TW" altLang="en-US"/>
              <a:pPr>
                <a:defRPr/>
              </a:pPr>
              <a:t>2018/9/18</a:t>
            </a:fld>
            <a:endParaRPr lang="zh-TW" altLang="en-US"/>
          </a:p>
        </p:txBody>
      </p:sp>
      <p:sp>
        <p:nvSpPr>
          <p:cNvPr id="4" name="頁尾版面配置區 3"/>
          <p:cNvSpPr>
            <a:spLocks noGrp="1"/>
          </p:cNvSpPr>
          <p:nvPr>
            <p:ph type="ftr" sz="quarter" idx="2"/>
          </p:nvPr>
        </p:nvSpPr>
        <p:spPr>
          <a:xfrm>
            <a:off x="0" y="9722309"/>
            <a:ext cx="3077137" cy="510667"/>
          </a:xfrm>
          <a:prstGeom prst="rect">
            <a:avLst/>
          </a:prstGeom>
        </p:spPr>
        <p:txBody>
          <a:bodyPr vert="horz" lIns="99029" tIns="49515" rIns="99029" bIns="49515" rtlCol="0" anchor="b"/>
          <a:lstStyle>
            <a:lvl1pPr algn="l">
              <a:defRPr sz="1300"/>
            </a:lvl1pPr>
          </a:lstStyle>
          <a:p>
            <a:pPr>
              <a:defRPr/>
            </a:pPr>
            <a:endParaRPr lang="zh-TW" altLang="en-US"/>
          </a:p>
        </p:txBody>
      </p:sp>
      <p:sp>
        <p:nvSpPr>
          <p:cNvPr id="5" name="投影片編號版面配置區 4"/>
          <p:cNvSpPr>
            <a:spLocks noGrp="1"/>
          </p:cNvSpPr>
          <p:nvPr>
            <p:ph type="sldNum" sz="quarter" idx="3"/>
          </p:nvPr>
        </p:nvSpPr>
        <p:spPr>
          <a:xfrm>
            <a:off x="4020506" y="9722309"/>
            <a:ext cx="3077137" cy="510667"/>
          </a:xfrm>
          <a:prstGeom prst="rect">
            <a:avLst/>
          </a:prstGeom>
        </p:spPr>
        <p:txBody>
          <a:bodyPr vert="horz" lIns="99029" tIns="49515" rIns="99029" bIns="49515" rtlCol="0" anchor="b"/>
          <a:lstStyle>
            <a:lvl1pPr algn="r">
              <a:defRPr sz="1300"/>
            </a:lvl1pPr>
          </a:lstStyle>
          <a:p>
            <a:pPr>
              <a:defRPr/>
            </a:pPr>
            <a:fld id="{64CF722A-4BD6-475C-8527-11335A7236F3}" type="slidenum">
              <a:rPr lang="zh-TW" altLang="en-US"/>
              <a:pPr>
                <a:defRPr/>
              </a:pPr>
              <a:t>‹#›</a:t>
            </a:fld>
            <a:endParaRPr lang="zh-TW" altLang="en-US"/>
          </a:p>
        </p:txBody>
      </p:sp>
    </p:spTree>
    <p:extLst>
      <p:ext uri="{BB962C8B-B14F-4D97-AF65-F5344CB8AC3E}">
        <p14:creationId xmlns:p14="http://schemas.microsoft.com/office/powerpoint/2010/main" val="2726592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7" cy="510667"/>
          </a:xfrm>
          <a:prstGeom prst="rect">
            <a:avLst/>
          </a:prstGeom>
        </p:spPr>
        <p:txBody>
          <a:bodyPr vert="horz" lIns="99029" tIns="49515" rIns="99029" bIns="49515" rtlCol="0"/>
          <a:lstStyle>
            <a:lvl1pPr algn="l" fontAlgn="auto">
              <a:spcBef>
                <a:spcPts val="0"/>
              </a:spcBef>
              <a:spcAft>
                <a:spcPts val="0"/>
              </a:spcAft>
              <a:defRPr kumimoji="0" sz="1300">
                <a:latin typeface="+mn-lt"/>
                <a:ea typeface="+mn-ea"/>
              </a:defRPr>
            </a:lvl1pPr>
          </a:lstStyle>
          <a:p>
            <a:pPr>
              <a:defRPr/>
            </a:pPr>
            <a:endParaRPr lang="zh-TW" altLang="en-US"/>
          </a:p>
        </p:txBody>
      </p:sp>
      <p:sp>
        <p:nvSpPr>
          <p:cNvPr id="3" name="日期版面配置區 2"/>
          <p:cNvSpPr>
            <a:spLocks noGrp="1"/>
          </p:cNvSpPr>
          <p:nvPr>
            <p:ph type="dt" idx="1"/>
          </p:nvPr>
        </p:nvSpPr>
        <p:spPr>
          <a:xfrm>
            <a:off x="4020506" y="0"/>
            <a:ext cx="3077137" cy="510667"/>
          </a:xfrm>
          <a:prstGeom prst="rect">
            <a:avLst/>
          </a:prstGeom>
        </p:spPr>
        <p:txBody>
          <a:bodyPr vert="horz" lIns="99029" tIns="49515" rIns="99029" bIns="49515" rtlCol="0"/>
          <a:lstStyle>
            <a:lvl1pPr algn="r" fontAlgn="auto">
              <a:spcBef>
                <a:spcPts val="0"/>
              </a:spcBef>
              <a:spcAft>
                <a:spcPts val="0"/>
              </a:spcAft>
              <a:defRPr kumimoji="0" sz="1300">
                <a:latin typeface="+mn-lt"/>
                <a:ea typeface="+mn-ea"/>
              </a:defRPr>
            </a:lvl1pPr>
          </a:lstStyle>
          <a:p>
            <a:pPr>
              <a:defRPr/>
            </a:pPr>
            <a:fld id="{D5CEC063-9098-47D2-B23B-7CE1AE38BD0D}" type="datetimeFigureOut">
              <a:rPr lang="zh-TW" altLang="en-US"/>
              <a:pPr>
                <a:defRPr/>
              </a:pPr>
              <a:t>2018/9/18</a:t>
            </a:fld>
            <a:endParaRPr lang="zh-TW" altLang="en-US"/>
          </a:p>
        </p:txBody>
      </p:sp>
      <p:sp>
        <p:nvSpPr>
          <p:cNvPr id="4" name="投影片圖像版面配置區 3"/>
          <p:cNvSpPr>
            <a:spLocks noGrp="1" noRot="1" noChangeAspect="1"/>
          </p:cNvSpPr>
          <p:nvPr>
            <p:ph type="sldImg" idx="2"/>
          </p:nvPr>
        </p:nvSpPr>
        <p:spPr>
          <a:xfrm>
            <a:off x="777875" y="768350"/>
            <a:ext cx="5543550" cy="3836988"/>
          </a:xfrm>
          <a:prstGeom prst="rect">
            <a:avLst/>
          </a:prstGeom>
          <a:noFill/>
          <a:ln w="12700">
            <a:solidFill>
              <a:prstClr val="black"/>
            </a:solidFill>
          </a:ln>
        </p:spPr>
        <p:txBody>
          <a:bodyPr vert="horz" lIns="99029" tIns="49515" rIns="99029" bIns="49515" rtlCol="0" anchor="ctr"/>
          <a:lstStyle/>
          <a:p>
            <a:pPr lvl="0"/>
            <a:endParaRPr lang="zh-TW" altLang="en-US" noProof="0"/>
          </a:p>
        </p:txBody>
      </p:sp>
      <p:sp>
        <p:nvSpPr>
          <p:cNvPr id="5" name="備忘稿版面配置區 4"/>
          <p:cNvSpPr>
            <a:spLocks noGrp="1"/>
          </p:cNvSpPr>
          <p:nvPr>
            <p:ph type="body" sz="quarter" idx="3"/>
          </p:nvPr>
        </p:nvSpPr>
        <p:spPr>
          <a:xfrm>
            <a:off x="709599" y="4861155"/>
            <a:ext cx="5680103" cy="4605821"/>
          </a:xfrm>
          <a:prstGeom prst="rect">
            <a:avLst/>
          </a:prstGeom>
        </p:spPr>
        <p:txBody>
          <a:bodyPr vert="horz" lIns="99029" tIns="49515" rIns="99029" bIns="49515"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9722309"/>
            <a:ext cx="3077137" cy="510667"/>
          </a:xfrm>
          <a:prstGeom prst="rect">
            <a:avLst/>
          </a:prstGeom>
        </p:spPr>
        <p:txBody>
          <a:bodyPr vert="horz" lIns="99029" tIns="49515" rIns="99029" bIns="49515" rtlCol="0" anchor="b"/>
          <a:lstStyle>
            <a:lvl1pPr algn="l" fontAlgn="auto">
              <a:spcBef>
                <a:spcPts val="0"/>
              </a:spcBef>
              <a:spcAft>
                <a:spcPts val="0"/>
              </a:spcAft>
              <a:defRPr kumimoji="0" sz="13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4020506" y="9722309"/>
            <a:ext cx="3077137" cy="510667"/>
          </a:xfrm>
          <a:prstGeom prst="rect">
            <a:avLst/>
          </a:prstGeom>
        </p:spPr>
        <p:txBody>
          <a:bodyPr vert="horz" lIns="99029" tIns="49515" rIns="99029" bIns="49515" rtlCol="0" anchor="b"/>
          <a:lstStyle>
            <a:lvl1pPr algn="r" fontAlgn="auto">
              <a:spcBef>
                <a:spcPts val="0"/>
              </a:spcBef>
              <a:spcAft>
                <a:spcPts val="0"/>
              </a:spcAft>
              <a:defRPr kumimoji="0" sz="1300">
                <a:latin typeface="+mn-lt"/>
                <a:ea typeface="+mn-ea"/>
              </a:defRPr>
            </a:lvl1pPr>
          </a:lstStyle>
          <a:p>
            <a:pPr>
              <a:defRPr/>
            </a:pPr>
            <a:fld id="{7B035255-AC33-4267-BF2F-A5871D13CF40}" type="slidenum">
              <a:rPr lang="zh-TW" altLang="en-US"/>
              <a:pPr>
                <a:defRPr/>
              </a:pPr>
              <a:t>‹#›</a:t>
            </a:fld>
            <a:endParaRPr lang="zh-TW" altLang="en-US"/>
          </a:p>
        </p:txBody>
      </p:sp>
    </p:spTree>
    <p:extLst>
      <p:ext uri="{BB962C8B-B14F-4D97-AF65-F5344CB8AC3E}">
        <p14:creationId xmlns:p14="http://schemas.microsoft.com/office/powerpoint/2010/main" val="25311491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7B035255-AC33-4267-BF2F-A5871D13CF40}" type="slidenum">
              <a:rPr lang="zh-TW" altLang="en-US" smtClean="0"/>
              <a:pPr>
                <a:defRPr/>
              </a:pPr>
              <a:t>1</a:t>
            </a:fld>
            <a:endParaRPr lang="zh-TW" altLang="en-US"/>
          </a:p>
        </p:txBody>
      </p:sp>
    </p:spTree>
    <p:extLst>
      <p:ext uri="{BB962C8B-B14F-4D97-AF65-F5344CB8AC3E}">
        <p14:creationId xmlns:p14="http://schemas.microsoft.com/office/powerpoint/2010/main" val="74166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投影片圖像版面配置區 1"/>
          <p:cNvSpPr>
            <a:spLocks noGrp="1" noRot="1" noChangeAspect="1"/>
          </p:cNvSpPr>
          <p:nvPr>
            <p:ph type="sldImg"/>
          </p:nvPr>
        </p:nvSpPr>
        <p:spPr bwMode="auto">
          <a:noFill/>
          <a:ln>
            <a:solidFill>
              <a:srgbClr val="000000"/>
            </a:solidFill>
            <a:miter lim="800000"/>
            <a:headEnd/>
            <a:tailEnd/>
          </a:ln>
        </p:spPr>
      </p:sp>
      <p:sp>
        <p:nvSpPr>
          <p:cNvPr id="727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5825590B-3AA0-4A1D-9897-758FBD4E68C7}" type="slidenum">
              <a:rPr lang="zh-TW" altLang="en-US" smtClean="0"/>
              <a:pPr>
                <a:defRPr/>
              </a:pPr>
              <a:t>25</a:t>
            </a:fld>
            <a:endParaRPr lang="zh-TW" altLang="en-US"/>
          </a:p>
        </p:txBody>
      </p:sp>
    </p:spTree>
    <p:extLst>
      <p:ext uri="{BB962C8B-B14F-4D97-AF65-F5344CB8AC3E}">
        <p14:creationId xmlns:p14="http://schemas.microsoft.com/office/powerpoint/2010/main" val="370725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13" name="內容版面配置區 12"/>
          <p:cNvSpPr>
            <a:spLocks noGrp="1"/>
          </p:cNvSpPr>
          <p:nvPr>
            <p:ph sz="quarter" idx="15"/>
          </p:nvPr>
        </p:nvSpPr>
        <p:spPr>
          <a:xfrm>
            <a:off x="128464" y="1196752"/>
            <a:ext cx="9649072" cy="5256584"/>
          </a:xfrm>
          <a:prstGeom prst="rect">
            <a:avLst/>
          </a:prstGeom>
        </p:spPr>
        <p:txBody>
          <a:bodyPr/>
          <a:lstStyle>
            <a:lvl1pPr marL="342900" indent="-342900">
              <a:buClr>
                <a:schemeClr val="tx2">
                  <a:lumMod val="75000"/>
                </a:schemeClr>
              </a:buClr>
              <a:buFont typeface="Wingdings" panose="05000000000000000000" pitchFamily="2" charset="2"/>
              <a:buChar char="n"/>
              <a:defRPr b="0">
                <a:latin typeface="Adobe 黑体 Std R" pitchFamily="34" charset="-128"/>
                <a:ea typeface="Adobe 黑体 Std R" pitchFamily="34" charset="-128"/>
              </a:defRPr>
            </a:lvl1pPr>
            <a:lvl2pPr marL="742950" indent="-285750">
              <a:buClr>
                <a:srgbClr val="FF0000"/>
              </a:buClr>
              <a:buSzPct val="90000"/>
              <a:buFont typeface="Wingdings" pitchFamily="2" charset="2"/>
              <a:buChar char="l"/>
              <a:defRPr b="0">
                <a:latin typeface="Adobe 黑体 Std R" pitchFamily="34" charset="-128"/>
                <a:ea typeface="Adobe 黑体 Std R" pitchFamily="34" charset="-128"/>
              </a:defRPr>
            </a:lvl2pPr>
            <a:lvl3pPr marL="1143000" indent="-228600">
              <a:buClr>
                <a:schemeClr val="tx1"/>
              </a:buClr>
              <a:buFont typeface="Wingdings" pitchFamily="2" charset="2"/>
              <a:buChar char="u"/>
              <a:defRPr sz="2000" b="0">
                <a:latin typeface="Adobe 黑体 Std R" pitchFamily="34" charset="-128"/>
                <a:ea typeface="Adobe 黑体 Std R" pitchFamily="34" charset="-128"/>
              </a:defRPr>
            </a:lvl3p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
        <p:nvSpPr>
          <p:cNvPr id="5" name="標題版面配置區 1"/>
          <p:cNvSpPr>
            <a:spLocks noGrp="1"/>
          </p:cNvSpPr>
          <p:nvPr>
            <p:ph type="title"/>
          </p:nvPr>
        </p:nvSpPr>
        <p:spPr bwMode="auto">
          <a:xfrm>
            <a:off x="920552" y="130721"/>
            <a:ext cx="7073900" cy="561975"/>
          </a:xfrm>
          <a:prstGeom prst="rect">
            <a:avLst/>
          </a:prstGeom>
          <a:noFill/>
          <a:ln>
            <a:noFill/>
          </a:ln>
          <a:effectLst>
            <a:glow rad="101600">
              <a:schemeClr val="bg1">
                <a:alpha val="60000"/>
              </a:schemeClr>
            </a:glow>
          </a:effectLst>
          <a:extLst/>
        </p:spPr>
        <p:txBody>
          <a:bodyPr/>
          <a:lstStyle>
            <a:lvl1pPr>
              <a:defRPr sz="3600"/>
            </a:lvl1pPr>
          </a:lstStyle>
          <a:p>
            <a:pPr lvl="0"/>
            <a:r>
              <a:rPr lang="zh-TW" altLang="en-US" dirty="0" smtClean="0"/>
              <a:t>按一下以編輯母片標題樣式</a:t>
            </a:r>
          </a:p>
        </p:txBody>
      </p:sp>
      <p:sp>
        <p:nvSpPr>
          <p:cNvPr id="4" name="投影片編號版面配置區 5"/>
          <p:cNvSpPr>
            <a:spLocks noGrp="1"/>
          </p:cNvSpPr>
          <p:nvPr>
            <p:ph type="sldNum" sz="quarter" idx="16"/>
          </p:nvPr>
        </p:nvSpPr>
        <p:spPr/>
        <p:txBody>
          <a:bodyPr/>
          <a:lstStyle>
            <a:lvl1pPr>
              <a:defRPr/>
            </a:lvl1pPr>
          </a:lstStyle>
          <a:p>
            <a:pPr>
              <a:defRPr/>
            </a:pPr>
            <a:fld id="{D4BD0B97-612C-4AEC-AF3B-79A5EA800B03}" type="slidenum">
              <a:rPr lang="zh-TW" altLang="en-US"/>
              <a:pPr>
                <a:defRPr/>
              </a:pPr>
              <a:t>‹#›</a:t>
            </a:fld>
            <a:endParaRPr lang="zh-TW" alt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標題及物件">
    <p:spTree>
      <p:nvGrpSpPr>
        <p:cNvPr id="1" name=""/>
        <p:cNvGrpSpPr/>
        <p:nvPr/>
      </p:nvGrpSpPr>
      <p:grpSpPr>
        <a:xfrm>
          <a:off x="0" y="0"/>
          <a:ext cx="0" cy="0"/>
          <a:chOff x="0" y="0"/>
          <a:chExt cx="0" cy="0"/>
        </a:xfrm>
      </p:grpSpPr>
      <p:pic>
        <p:nvPicPr>
          <p:cNvPr id="2" name="Picture 2" descr="C:\Users\Ricky\Desktop\documents-export-2015-02-04\簡報母片-底.jpg"/>
          <p:cNvPicPr>
            <a:picLocks noChangeAspect="1" noChangeArrowheads="1"/>
          </p:cNvPicPr>
          <p:nvPr userDrawn="1"/>
        </p:nvPicPr>
        <p:blipFill>
          <a:blip r:embed="rId2"/>
          <a:srcRect/>
          <a:stretch>
            <a:fillRect/>
          </a:stretch>
        </p:blipFill>
        <p:spPr bwMode="auto">
          <a:xfrm>
            <a:off x="22225" y="0"/>
            <a:ext cx="9902825" cy="6858000"/>
          </a:xfrm>
          <a:prstGeom prst="rect">
            <a:avLst/>
          </a:prstGeom>
          <a:noFill/>
          <a:ln w="9525">
            <a:noFill/>
            <a:miter lim="800000"/>
            <a:headEnd/>
            <a:tailEnd/>
          </a:ln>
        </p:spPr>
      </p:pic>
      <p:sp>
        <p:nvSpPr>
          <p:cNvPr id="3" name="投影片編號版面配置區 5"/>
          <p:cNvSpPr>
            <a:spLocks noGrp="1"/>
          </p:cNvSpPr>
          <p:nvPr>
            <p:ph type="sldNum" sz="quarter" idx="10"/>
          </p:nvPr>
        </p:nvSpPr>
        <p:spPr/>
        <p:txBody>
          <a:bodyPr/>
          <a:lstStyle>
            <a:lvl1pPr algn="ctr">
              <a:defRPr>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24DD1C00-8248-4E80-9F0E-98366B7426DB}" type="slidenum">
              <a:rPr lang="zh-TW" altLang="en-US"/>
              <a:pPr>
                <a:defRPr/>
              </a:pPr>
              <a:t>‹#›</a:t>
            </a:fld>
            <a:endParaRPr lang="zh-TW" alt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sp>
        <p:nvSpPr>
          <p:cNvPr id="2" name="投影片編號版面配置區 5"/>
          <p:cNvSpPr>
            <a:spLocks noGrp="1"/>
          </p:cNvSpPr>
          <p:nvPr>
            <p:ph type="sldNum" sz="quarter" idx="10"/>
          </p:nvPr>
        </p:nvSpPr>
        <p:spPr/>
        <p:txBody>
          <a:bodyPr/>
          <a:lstStyle>
            <a:lvl1pPr algn="ctr">
              <a:defRPr>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61CC3497-EE36-4665-8EBE-1DAAC3591AB2}" type="slidenum">
              <a:rPr lang="zh-TW" altLang="en-US"/>
              <a:pPr>
                <a:defRPr/>
              </a:pPr>
              <a:t>‹#›</a:t>
            </a:fld>
            <a:endParaRPr lang="zh-TW" altLang="en-US" dirty="0"/>
          </a:p>
        </p:txBody>
      </p:sp>
      <p:sp>
        <p:nvSpPr>
          <p:cNvPr id="3" name="頁尾版面配置區 27"/>
          <p:cNvSpPr>
            <a:spLocks noGrp="1"/>
          </p:cNvSpPr>
          <p:nvPr>
            <p:ph type="ftr" sz="quarter" idx="11"/>
          </p:nvPr>
        </p:nvSpPr>
        <p:spPr>
          <a:xfrm>
            <a:off x="584200" y="6392863"/>
            <a:ext cx="3632200" cy="288925"/>
          </a:xfrm>
          <a:prstGeom prst="rect">
            <a:avLst/>
          </a:prstGeom>
        </p:spPr>
        <p:txBody>
          <a:bodyPr/>
          <a:lstStyle>
            <a:lvl1pPr>
              <a:defRPr dirty="0" smtClean="0">
                <a:solidFill>
                  <a:schemeClr val="bg1"/>
                </a:solidFill>
                <a:latin typeface="微軟正黑體" panose="020B0604030504040204" pitchFamily="34" charset="-120"/>
                <a:ea typeface="微軟正黑體" panose="020B0604030504040204" pitchFamily="34" charset="-120"/>
              </a:defRPr>
            </a:lvl1pPr>
          </a:lstStyle>
          <a:p>
            <a:pPr>
              <a:defRPr/>
            </a:pPr>
            <a:r>
              <a:rPr lang="zh-TW" altLang="en-US"/>
              <a:t>和建工程顧問股份有限公司</a:t>
            </a:r>
            <a:endParaRPr lang="en-US" altLang="zh-TW"/>
          </a:p>
        </p:txBody>
      </p:sp>
    </p:spTree>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5" name="內容版面配置區 12"/>
          <p:cNvSpPr>
            <a:spLocks noGrp="1"/>
          </p:cNvSpPr>
          <p:nvPr>
            <p:ph sz="quarter" idx="15"/>
          </p:nvPr>
        </p:nvSpPr>
        <p:spPr>
          <a:xfrm>
            <a:off x="128464" y="1196752"/>
            <a:ext cx="9649072" cy="5256584"/>
          </a:xfrm>
          <a:prstGeom prst="rect">
            <a:avLst/>
          </a:prstGeom>
        </p:spPr>
        <p:txBody>
          <a:bodyPr/>
          <a:lstStyle>
            <a:lvl1pPr marL="342900" indent="-342900">
              <a:buClr>
                <a:schemeClr val="tx2">
                  <a:lumMod val="75000"/>
                </a:schemeClr>
              </a:buClr>
              <a:buFont typeface="Wingdings" panose="05000000000000000000" pitchFamily="2" charset="2"/>
              <a:buChar char="n"/>
              <a:defRPr b="0">
                <a:latin typeface="Adobe 黑体 Std R" pitchFamily="34" charset="-128"/>
                <a:ea typeface="Adobe 黑体 Std R" pitchFamily="34" charset="-128"/>
                <a:cs typeface="Arial" panose="020B0604020202020204" pitchFamily="34" charset="0"/>
              </a:defRPr>
            </a:lvl1pPr>
            <a:lvl2pPr marL="742950" indent="-285750">
              <a:buClr>
                <a:srgbClr val="FF0000"/>
              </a:buClr>
              <a:buSzPct val="90000"/>
              <a:buFont typeface="Wingdings" pitchFamily="2" charset="2"/>
              <a:buChar char="l"/>
              <a:defRPr b="0">
                <a:latin typeface="Adobe 黑体 Std R" pitchFamily="34" charset="-128"/>
                <a:ea typeface="Adobe 黑体 Std R" pitchFamily="34" charset="-128"/>
                <a:cs typeface="Arial" panose="020B0604020202020204" pitchFamily="34" charset="0"/>
              </a:defRPr>
            </a:lvl2pPr>
            <a:lvl3pPr marL="1143000" indent="-228600">
              <a:buClr>
                <a:schemeClr val="tx1"/>
              </a:buClr>
              <a:buFont typeface="Wingdings" pitchFamily="2" charset="2"/>
              <a:buChar char="u"/>
              <a:defRPr sz="2000" b="0">
                <a:latin typeface="Adobe 黑体 Std R" pitchFamily="34" charset="-128"/>
                <a:ea typeface="Adobe 黑体 Std R" pitchFamily="34" charset="-128"/>
                <a:cs typeface="Arial" panose="020B0604020202020204" pitchFamily="34" charset="0"/>
              </a:defRPr>
            </a:lvl3p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
        <p:nvSpPr>
          <p:cNvPr id="7" name="標題版面配置區 1"/>
          <p:cNvSpPr>
            <a:spLocks noGrp="1"/>
          </p:cNvSpPr>
          <p:nvPr>
            <p:ph type="title"/>
          </p:nvPr>
        </p:nvSpPr>
        <p:spPr bwMode="auto">
          <a:xfrm>
            <a:off x="920552" y="130721"/>
            <a:ext cx="5328592" cy="561975"/>
          </a:xfrm>
          <a:prstGeom prst="rect">
            <a:avLst/>
          </a:prstGeom>
          <a:noFill/>
          <a:ln>
            <a:noFill/>
          </a:ln>
          <a:effectLst>
            <a:glow rad="101600">
              <a:schemeClr val="bg1">
                <a:alpha val="60000"/>
              </a:schemeClr>
            </a:glow>
          </a:effectLst>
          <a:extLst/>
        </p:spPr>
        <p:txBody>
          <a:bodyPr/>
          <a:lstStyle/>
          <a:p>
            <a:pPr lvl="0"/>
            <a:r>
              <a:rPr lang="zh-TW" altLang="en-US" dirty="0" smtClean="0"/>
              <a:t>按一下以編輯母片標題</a:t>
            </a:r>
          </a:p>
        </p:txBody>
      </p:sp>
      <p:sp>
        <p:nvSpPr>
          <p:cNvPr id="4" name="投影片編號版面配置區 5"/>
          <p:cNvSpPr>
            <a:spLocks noGrp="1"/>
          </p:cNvSpPr>
          <p:nvPr>
            <p:ph type="sldNum" sz="quarter" idx="16"/>
          </p:nvPr>
        </p:nvSpPr>
        <p:spPr/>
        <p:txBody>
          <a:bodyPr/>
          <a:lstStyle>
            <a:lvl1pPr algn="ctr">
              <a:defRPr>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B69B2009-B494-4751-B04E-6C8217E21E08}" type="slidenum">
              <a:rPr lang="zh-TW" altLang="en-US"/>
              <a:pPr>
                <a:defRPr/>
              </a:pPr>
              <a:t>‹#›</a:t>
            </a:fld>
            <a:endParaRPr lang="zh-TW" altLang="en-US" dirty="0"/>
          </a:p>
        </p:txBody>
      </p:sp>
      <p:sp>
        <p:nvSpPr>
          <p:cNvPr id="6" name="頁尾版面配置區 27"/>
          <p:cNvSpPr>
            <a:spLocks noGrp="1"/>
          </p:cNvSpPr>
          <p:nvPr>
            <p:ph type="ftr" sz="quarter" idx="17"/>
          </p:nvPr>
        </p:nvSpPr>
        <p:spPr>
          <a:xfrm>
            <a:off x="584200" y="6392863"/>
            <a:ext cx="3632200" cy="288925"/>
          </a:xfrm>
          <a:prstGeom prst="rect">
            <a:avLst/>
          </a:prstGeom>
        </p:spPr>
        <p:txBody>
          <a:bodyPr/>
          <a:lstStyle>
            <a:lvl1pPr>
              <a:defRPr dirty="0" smtClean="0">
                <a:solidFill>
                  <a:schemeClr val="bg1"/>
                </a:solidFill>
                <a:latin typeface="微軟正黑體" panose="020B0604030504040204" pitchFamily="34" charset="-120"/>
                <a:ea typeface="微軟正黑體" panose="020B0604030504040204" pitchFamily="34" charset="-120"/>
              </a:defRPr>
            </a:lvl1pPr>
          </a:lstStyle>
          <a:p>
            <a:pPr>
              <a:defRPr/>
            </a:pPr>
            <a:r>
              <a:rPr lang="zh-TW" altLang="en-US"/>
              <a:t>和建工程顧問股份有限公司</a:t>
            </a:r>
            <a:endParaRPr lang="en-US" altLang="zh-TW"/>
          </a:p>
        </p:txBody>
      </p:sp>
    </p:spTree>
  </p:cSld>
  <p:clrMapOvr>
    <a:masterClrMapping/>
  </p:clrMapOvr>
  <p:transition spd="slow"/>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標題及物件">
    <p:spTree>
      <p:nvGrpSpPr>
        <p:cNvPr id="1" name=""/>
        <p:cNvGrpSpPr/>
        <p:nvPr/>
      </p:nvGrpSpPr>
      <p:grpSpPr>
        <a:xfrm>
          <a:off x="0" y="0"/>
          <a:ext cx="0" cy="0"/>
          <a:chOff x="0" y="0"/>
          <a:chExt cx="0" cy="0"/>
        </a:xfrm>
      </p:grpSpPr>
      <p:sp>
        <p:nvSpPr>
          <p:cNvPr id="5" name="內容版面配置區 12"/>
          <p:cNvSpPr>
            <a:spLocks noGrp="1"/>
          </p:cNvSpPr>
          <p:nvPr>
            <p:ph sz="quarter" idx="15"/>
          </p:nvPr>
        </p:nvSpPr>
        <p:spPr>
          <a:xfrm>
            <a:off x="128464" y="1196752"/>
            <a:ext cx="9649072" cy="5256584"/>
          </a:xfrm>
          <a:prstGeom prst="rect">
            <a:avLst/>
          </a:prstGeom>
        </p:spPr>
        <p:txBody>
          <a:bodyPr/>
          <a:lstStyle>
            <a:lvl1pPr marL="342900" indent="-342900">
              <a:buClr>
                <a:schemeClr val="tx2">
                  <a:lumMod val="75000"/>
                </a:schemeClr>
              </a:buClr>
              <a:buFont typeface="Wingdings" panose="05000000000000000000" pitchFamily="2" charset="2"/>
              <a:buChar char="n"/>
              <a:defRPr b="0">
                <a:latin typeface="Adobe 黑体 Std R" pitchFamily="34" charset="-128"/>
                <a:ea typeface="Adobe 黑体 Std R" pitchFamily="34" charset="-128"/>
                <a:cs typeface="Arial" panose="020B0604020202020204" pitchFamily="34" charset="0"/>
              </a:defRPr>
            </a:lvl1pPr>
            <a:lvl2pPr marL="742950" indent="-285750">
              <a:buClr>
                <a:srgbClr val="FF0000"/>
              </a:buClr>
              <a:buSzPct val="90000"/>
              <a:buFont typeface="Wingdings" pitchFamily="2" charset="2"/>
              <a:buChar char="l"/>
              <a:defRPr b="0">
                <a:latin typeface="Adobe 黑体 Std R" pitchFamily="34" charset="-128"/>
                <a:ea typeface="Adobe 黑体 Std R" pitchFamily="34" charset="-128"/>
                <a:cs typeface="Arial" panose="020B0604020202020204" pitchFamily="34" charset="0"/>
              </a:defRPr>
            </a:lvl2pPr>
            <a:lvl3pPr marL="1143000" indent="-228600">
              <a:buClr>
                <a:schemeClr val="tx1"/>
              </a:buClr>
              <a:buFont typeface="Wingdings" pitchFamily="2" charset="2"/>
              <a:buChar char="u"/>
              <a:defRPr sz="2000" b="0">
                <a:latin typeface="Adobe 黑体 Std R" pitchFamily="34" charset="-128"/>
                <a:ea typeface="Adobe 黑体 Std R" pitchFamily="34" charset="-128"/>
                <a:cs typeface="Arial" panose="020B0604020202020204" pitchFamily="34" charset="0"/>
              </a:defRPr>
            </a:lvl3p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
        <p:nvSpPr>
          <p:cNvPr id="7" name="標題版面配置區 1"/>
          <p:cNvSpPr>
            <a:spLocks noGrp="1"/>
          </p:cNvSpPr>
          <p:nvPr>
            <p:ph type="title"/>
          </p:nvPr>
        </p:nvSpPr>
        <p:spPr bwMode="auto">
          <a:xfrm>
            <a:off x="920552" y="130721"/>
            <a:ext cx="5328592" cy="561975"/>
          </a:xfrm>
          <a:prstGeom prst="rect">
            <a:avLst/>
          </a:prstGeom>
          <a:noFill/>
          <a:ln>
            <a:noFill/>
          </a:ln>
          <a:effectLst>
            <a:glow rad="101600">
              <a:schemeClr val="bg1">
                <a:alpha val="60000"/>
              </a:schemeClr>
            </a:glow>
          </a:effectLst>
          <a:extLst/>
        </p:spPr>
        <p:txBody>
          <a:bodyPr/>
          <a:lstStyle/>
          <a:p>
            <a:pPr lvl="0"/>
            <a:r>
              <a:rPr lang="zh-TW" altLang="en-US" dirty="0" smtClean="0"/>
              <a:t>按一下以編輯母片標題</a:t>
            </a:r>
          </a:p>
        </p:txBody>
      </p:sp>
      <p:sp>
        <p:nvSpPr>
          <p:cNvPr id="4" name="投影片編號版面配置區 5"/>
          <p:cNvSpPr>
            <a:spLocks noGrp="1"/>
          </p:cNvSpPr>
          <p:nvPr>
            <p:ph type="sldNum" sz="quarter" idx="16"/>
          </p:nvPr>
        </p:nvSpPr>
        <p:spPr/>
        <p:txBody>
          <a:bodyPr/>
          <a:lstStyle>
            <a:lvl1pPr algn="ctr">
              <a:defRPr>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12C86AA8-2D25-486A-A9A6-3345960BF1E1}" type="slidenum">
              <a:rPr lang="zh-TW" altLang="en-US"/>
              <a:pPr>
                <a:defRPr/>
              </a:pPr>
              <a:t>‹#›</a:t>
            </a:fld>
            <a:endParaRPr lang="zh-TW" altLang="en-US" dirty="0"/>
          </a:p>
        </p:txBody>
      </p:sp>
      <p:sp>
        <p:nvSpPr>
          <p:cNvPr id="6" name="頁尾版面配置區 27"/>
          <p:cNvSpPr>
            <a:spLocks noGrp="1"/>
          </p:cNvSpPr>
          <p:nvPr>
            <p:ph type="ftr" sz="quarter" idx="17"/>
          </p:nvPr>
        </p:nvSpPr>
        <p:spPr>
          <a:xfrm>
            <a:off x="584200" y="6392863"/>
            <a:ext cx="3632200" cy="288925"/>
          </a:xfrm>
          <a:prstGeom prst="rect">
            <a:avLst/>
          </a:prstGeom>
        </p:spPr>
        <p:txBody>
          <a:bodyPr/>
          <a:lstStyle>
            <a:lvl1pPr>
              <a:defRPr dirty="0" smtClean="0">
                <a:solidFill>
                  <a:schemeClr val="bg1"/>
                </a:solidFill>
                <a:latin typeface="微軟正黑體" panose="020B0604030504040204" pitchFamily="34" charset="-120"/>
                <a:ea typeface="微軟正黑體" panose="020B0604030504040204" pitchFamily="34" charset="-120"/>
              </a:defRPr>
            </a:lvl1pPr>
          </a:lstStyle>
          <a:p>
            <a:pPr>
              <a:defRPr/>
            </a:pPr>
            <a:r>
              <a:rPr lang="zh-TW" altLang="en-US"/>
              <a:t>和建工程顧問股份有限公司</a:t>
            </a:r>
            <a:endParaRPr lang="en-US" altLang="zh-TW"/>
          </a:p>
        </p:txBody>
      </p:sp>
    </p:spTree>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6"/>
            <a:ext cx="8420100" cy="1470025"/>
          </a:xfrm>
        </p:spPr>
        <p:txBody>
          <a:bodyPr/>
          <a:lstStyle/>
          <a:p>
            <a:r>
              <a:rPr lang="zh-TW" altLang="en-US" smtClean="0"/>
              <a:t>按一下以編輯母片標題樣式</a:t>
            </a:r>
            <a:endParaRPr lang="en-GB"/>
          </a:p>
        </p:txBody>
      </p:sp>
      <p:sp>
        <p:nvSpPr>
          <p:cNvPr id="3" name="副標題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GB"/>
          </a:p>
        </p:txBody>
      </p:sp>
      <p:sp>
        <p:nvSpPr>
          <p:cNvPr id="6" name="頁尾版面配置區 4"/>
          <p:cNvSpPr>
            <a:spLocks noGrp="1"/>
          </p:cNvSpPr>
          <p:nvPr>
            <p:ph type="ftr" sz="quarter" idx="11"/>
          </p:nvPr>
        </p:nvSpPr>
        <p:spPr>
          <a:xfrm>
            <a:off x="3384550" y="6356350"/>
            <a:ext cx="3136900" cy="365125"/>
          </a:xfrm>
          <a:prstGeom prst="rect">
            <a:avLst/>
          </a:prstGeom>
        </p:spPr>
        <p:txBody>
          <a:bodyPr/>
          <a:lstStyle>
            <a:lvl1pPr>
              <a:defRPr>
                <a:ea typeface="新細明體" charset="-120"/>
              </a:defRPr>
            </a:lvl1pPr>
          </a:lstStyle>
          <a:p>
            <a:pPr>
              <a:defRPr/>
            </a:pPr>
            <a:endParaRPr lang="en-GB"/>
          </a:p>
        </p:txBody>
      </p:sp>
      <p:sp>
        <p:nvSpPr>
          <p:cNvPr id="7" name="投影片編號版面配置區 5"/>
          <p:cNvSpPr>
            <a:spLocks noGrp="1"/>
          </p:cNvSpPr>
          <p:nvPr>
            <p:ph type="sldNum" sz="quarter" idx="12"/>
          </p:nvPr>
        </p:nvSpPr>
        <p:spPr/>
        <p:txBody>
          <a:bodyPr/>
          <a:lstStyle>
            <a:lvl1pPr>
              <a:defRPr/>
            </a:lvl1pPr>
          </a:lstStyle>
          <a:p>
            <a:pPr>
              <a:defRPr/>
            </a:pPr>
            <a:fld id="{F7B96881-4341-431E-A1F4-7B8CC0CDB023}"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5" name="內容版面配置區 12"/>
          <p:cNvSpPr>
            <a:spLocks noGrp="1"/>
          </p:cNvSpPr>
          <p:nvPr>
            <p:ph sz="quarter" idx="15"/>
          </p:nvPr>
        </p:nvSpPr>
        <p:spPr>
          <a:xfrm>
            <a:off x="128464" y="1196752"/>
            <a:ext cx="9649072" cy="5256584"/>
          </a:xfrm>
          <a:prstGeom prst="rect">
            <a:avLst/>
          </a:prstGeom>
        </p:spPr>
        <p:txBody>
          <a:bodyPr/>
          <a:lstStyle>
            <a:lvl1pPr marL="342900" indent="-342900">
              <a:buClr>
                <a:schemeClr val="tx2">
                  <a:lumMod val="75000"/>
                </a:schemeClr>
              </a:buClr>
              <a:buFont typeface="Wingdings" panose="05000000000000000000" pitchFamily="2" charset="2"/>
              <a:buChar char="n"/>
              <a:defRPr b="1">
                <a:latin typeface="Arial" panose="020B0604020202020204" pitchFamily="34" charset="0"/>
                <a:ea typeface="華康中黑體" panose="02010609010101010101" pitchFamily="49" charset="-120"/>
                <a:cs typeface="Arial" panose="020B0604020202020204" pitchFamily="34" charset="0"/>
              </a:defRPr>
            </a:lvl1pPr>
            <a:lvl2pPr marL="742950" indent="-285750">
              <a:buClr>
                <a:srgbClr val="FF0000"/>
              </a:buClr>
              <a:buSzPct val="90000"/>
              <a:buFont typeface="Wingdings" pitchFamily="2" charset="2"/>
              <a:buChar char="l"/>
              <a:defRPr>
                <a:latin typeface="Arial" panose="020B0604020202020204" pitchFamily="34" charset="0"/>
                <a:ea typeface="華康中黑體" panose="02010609010101010101" pitchFamily="49" charset="-120"/>
                <a:cs typeface="Arial" panose="020B0604020202020204" pitchFamily="34" charset="0"/>
              </a:defRPr>
            </a:lvl2pPr>
            <a:lvl3pPr marL="1143000" indent="-228600">
              <a:buClr>
                <a:schemeClr val="tx1"/>
              </a:buClr>
              <a:buFont typeface="Wingdings" pitchFamily="2" charset="2"/>
              <a:buChar char="u"/>
              <a:defRPr sz="2000">
                <a:latin typeface="Arial" panose="020B0604020202020204" pitchFamily="34" charset="0"/>
                <a:ea typeface="華康中黑體" panose="02010609010101010101" pitchFamily="49" charset="-120"/>
                <a:cs typeface="Arial" panose="020B0604020202020204" pitchFamily="34" charset="0"/>
              </a:defRPr>
            </a:lvl3pPr>
          </a:lstStyle>
          <a:p>
            <a:pPr lvl="0"/>
            <a:r>
              <a:rPr lang="zh-TW" altLang="en-US" dirty="0" smtClean="0"/>
              <a:t>按一下以編輯母片文字樣式</a:t>
            </a:r>
          </a:p>
          <a:p>
            <a:pPr lvl="1"/>
            <a:r>
              <a:rPr lang="zh-TW" altLang="en-US" dirty="0" smtClean="0"/>
              <a:t>第二層</a:t>
            </a:r>
          </a:p>
          <a:p>
            <a:pPr lvl="2"/>
            <a:r>
              <a:rPr lang="zh-TW" altLang="en-US" dirty="0" smtClean="0"/>
              <a:t>第三層</a:t>
            </a:r>
          </a:p>
        </p:txBody>
      </p:sp>
      <p:sp>
        <p:nvSpPr>
          <p:cNvPr id="7" name="標題版面配置區 1"/>
          <p:cNvSpPr>
            <a:spLocks noGrp="1"/>
          </p:cNvSpPr>
          <p:nvPr>
            <p:ph type="title"/>
          </p:nvPr>
        </p:nvSpPr>
        <p:spPr bwMode="auto">
          <a:xfrm>
            <a:off x="920552" y="130721"/>
            <a:ext cx="5328592" cy="561975"/>
          </a:xfrm>
          <a:prstGeom prst="rect">
            <a:avLst/>
          </a:prstGeom>
          <a:noFill/>
          <a:ln>
            <a:noFill/>
          </a:ln>
          <a:effectLst>
            <a:glow rad="101600">
              <a:schemeClr val="bg1">
                <a:alpha val="60000"/>
              </a:schemeClr>
            </a:glow>
          </a:effectLst>
          <a:extLst/>
        </p:spPr>
        <p:txBody>
          <a:bodyPr/>
          <a:lstStyle/>
          <a:p>
            <a:pPr lvl="0"/>
            <a:r>
              <a:rPr lang="zh-TW" altLang="en-US" dirty="0" smtClean="0"/>
              <a:t>按一下以編輯母片標題</a:t>
            </a:r>
          </a:p>
        </p:txBody>
      </p:sp>
      <p:sp>
        <p:nvSpPr>
          <p:cNvPr id="6" name="投影片編號版面配置區 5"/>
          <p:cNvSpPr>
            <a:spLocks noGrp="1"/>
          </p:cNvSpPr>
          <p:nvPr>
            <p:ph type="sldNum" sz="quarter" idx="18"/>
          </p:nvPr>
        </p:nvSpPr>
        <p:spPr/>
        <p:txBody>
          <a:bodyPr/>
          <a:lstStyle>
            <a:lvl1pPr algn="ctr">
              <a:defRPr>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3837EC10-E17D-42D3-B567-E5DAAB1E37C2}" type="slidenum">
              <a:rPr lang="zh-TW" altLang="en-US"/>
              <a:pPr>
                <a:defRPr/>
              </a:pPr>
              <a:t>‹#›</a:t>
            </a:fld>
            <a:endParaRPr lang="zh-TW" alt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Ricky\Desktop\documents-export-2015-01-30\簡報母片.jpg"/>
          <p:cNvPicPr>
            <a:picLocks noChangeAspect="1" noChangeArrowheads="1"/>
          </p:cNvPicPr>
          <p:nvPr/>
        </p:nvPicPr>
        <p:blipFill>
          <a:blip r:embed="rId3"/>
          <a:srcRect/>
          <a:stretch>
            <a:fillRect/>
          </a:stretch>
        </p:blipFill>
        <p:spPr bwMode="auto">
          <a:xfrm>
            <a:off x="3175" y="0"/>
            <a:ext cx="9902825" cy="6858000"/>
          </a:xfrm>
          <a:prstGeom prst="rect">
            <a:avLst/>
          </a:prstGeom>
          <a:noFill/>
          <a:ln w="9525">
            <a:noFill/>
            <a:miter lim="800000"/>
            <a:headEnd/>
            <a:tailEnd/>
          </a:ln>
        </p:spPr>
      </p:pic>
      <p:sp>
        <p:nvSpPr>
          <p:cNvPr id="2" name="標題版面配置區 1"/>
          <p:cNvSpPr>
            <a:spLocks noGrp="1"/>
          </p:cNvSpPr>
          <p:nvPr>
            <p:ph type="title"/>
          </p:nvPr>
        </p:nvSpPr>
        <p:spPr bwMode="auto">
          <a:xfrm>
            <a:off x="920750" y="130175"/>
            <a:ext cx="7073900" cy="561975"/>
          </a:xfrm>
          <a:prstGeom prst="rect">
            <a:avLst/>
          </a:prstGeom>
          <a:noFill/>
          <a:ln>
            <a:noFill/>
          </a:ln>
          <a:effectLst>
            <a:glow rad="101600">
              <a:schemeClr val="bg1">
                <a:alpha val="60000"/>
              </a:schemeClr>
            </a:glow>
          </a:effectLst>
          <a:extLst/>
        </p:spPr>
        <p:txBody>
          <a:bodyPr vert="horz" wrap="square" lIns="91440" tIns="45720" rIns="91440" bIns="45720" numCol="1" anchor="ctr" anchorCtr="0" compatLnSpc="1">
            <a:prstTxWarp prst="textNoShape">
              <a:avLst/>
            </a:prstTxWarp>
            <a:noAutofit/>
          </a:bodyPr>
          <a:lstStyle/>
          <a:p>
            <a:pPr lvl="0"/>
            <a:r>
              <a:rPr lang="zh-TW" altLang="en-US" dirty="0" smtClean="0"/>
              <a:t>按一下以編輯母片標題樣式</a:t>
            </a:r>
          </a:p>
        </p:txBody>
      </p:sp>
      <p:sp>
        <p:nvSpPr>
          <p:cNvPr id="15" name="投影片編號版面配置區 5"/>
          <p:cNvSpPr>
            <a:spLocks noGrp="1"/>
          </p:cNvSpPr>
          <p:nvPr>
            <p:ph type="sldNum" sz="quarter" idx="4"/>
          </p:nvPr>
        </p:nvSpPr>
        <p:spPr>
          <a:xfrm>
            <a:off x="9324975" y="6573838"/>
            <a:ext cx="560388" cy="260350"/>
          </a:xfrm>
          <a:prstGeom prst="rect">
            <a:avLst/>
          </a:prstGeom>
        </p:spPr>
        <p:txBody>
          <a:bodyPr/>
          <a:lstStyle>
            <a:lvl1pPr algn="ctr">
              <a:defRPr sz="1400">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72E6959E-4151-4D78-9ADF-7A0E22CDC83C}" type="slidenum">
              <a:rPr lang="zh-TW" altLang="en-US"/>
              <a:pPr>
                <a:defRPr/>
              </a:pPr>
              <a:t>‹#›</a:t>
            </a:fld>
            <a:endParaRPr lang="zh-TW" altLang="en-US" dirty="0"/>
          </a:p>
        </p:txBody>
      </p:sp>
    </p:spTree>
  </p:cSld>
  <p:clrMap bg1="lt1" tx1="dk1" bg2="lt2" tx2="dk2" accent1="accent1" accent2="accent2" accent3="accent3" accent4="accent4" accent5="accent5" accent6="accent6" hlink="hlink" folHlink="folHlink"/>
  <p:sldLayoutIdLst>
    <p:sldLayoutId id="2147483999" r:id="rId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華康超明體(P)"/>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C:\Users\Ricky\Desktop\documents-export-2015-01-30\簡報母片.jpg"/>
          <p:cNvPicPr>
            <a:picLocks noChangeAspect="1" noChangeArrowheads="1"/>
          </p:cNvPicPr>
          <p:nvPr/>
        </p:nvPicPr>
        <p:blipFill>
          <a:blip r:embed="rId8"/>
          <a:srcRect/>
          <a:stretch>
            <a:fillRect/>
          </a:stretch>
        </p:blipFill>
        <p:spPr bwMode="auto">
          <a:xfrm>
            <a:off x="-17462" y="-13816"/>
            <a:ext cx="9902825" cy="6858000"/>
          </a:xfrm>
          <a:prstGeom prst="rect">
            <a:avLst/>
          </a:prstGeom>
          <a:noFill/>
          <a:ln w="9525">
            <a:noFill/>
            <a:miter lim="800000"/>
            <a:headEnd/>
            <a:tailEnd/>
          </a:ln>
        </p:spPr>
      </p:pic>
      <p:sp>
        <p:nvSpPr>
          <p:cNvPr id="16" name="投影片編號版面配置區 5"/>
          <p:cNvSpPr>
            <a:spLocks noGrp="1"/>
          </p:cNvSpPr>
          <p:nvPr>
            <p:ph type="sldNum" sz="quarter" idx="4"/>
          </p:nvPr>
        </p:nvSpPr>
        <p:spPr>
          <a:xfrm>
            <a:off x="9324975" y="6573838"/>
            <a:ext cx="560388" cy="260350"/>
          </a:xfrm>
          <a:prstGeom prst="rect">
            <a:avLst/>
          </a:prstGeom>
        </p:spPr>
        <p:txBody>
          <a:bodyPr/>
          <a:lstStyle>
            <a:lvl1pPr algn="ctr">
              <a:defRPr sz="1400">
                <a:solidFill>
                  <a:schemeClr val="tx2">
                    <a:lumMod val="75000"/>
                  </a:schemeClr>
                </a:solidFill>
                <a:latin typeface="Adobe 黑体 Std R" pitchFamily="34" charset="-128"/>
                <a:ea typeface="Adobe 黑体 Std R" pitchFamily="34" charset="-128"/>
                <a:cs typeface="Arial" pitchFamily="34" charset="0"/>
              </a:defRPr>
            </a:lvl1pPr>
          </a:lstStyle>
          <a:p>
            <a:pPr>
              <a:defRPr/>
            </a:pPr>
            <a:fld id="{B8777385-45CA-4A2F-816B-AB69C62C4ECB}" type="slidenum">
              <a:rPr lang="zh-TW" altLang="en-US"/>
              <a:pPr>
                <a:defRPr/>
              </a:pPr>
              <a:t>‹#›</a:t>
            </a:fld>
            <a:endParaRPr lang="zh-TW" altLang="en-US" dirty="0"/>
          </a:p>
        </p:txBody>
      </p:sp>
      <p:sp>
        <p:nvSpPr>
          <p:cNvPr id="14" name="標題版面配置區 1"/>
          <p:cNvSpPr>
            <a:spLocks noGrp="1"/>
          </p:cNvSpPr>
          <p:nvPr>
            <p:ph type="title"/>
          </p:nvPr>
        </p:nvSpPr>
        <p:spPr bwMode="auto">
          <a:xfrm>
            <a:off x="920750" y="130175"/>
            <a:ext cx="5330825" cy="561975"/>
          </a:xfrm>
          <a:prstGeom prst="rect">
            <a:avLst/>
          </a:prstGeom>
          <a:noFill/>
          <a:ln>
            <a:noFill/>
          </a:ln>
          <a:effectLst>
            <a:glow rad="101600">
              <a:schemeClr val="bg1">
                <a:alpha val="60000"/>
              </a:schemeClr>
            </a:glow>
          </a:effectLst>
          <a:extLst/>
        </p:spPr>
        <p:txBody>
          <a:bodyPr vert="horz" wrap="square" lIns="91440" tIns="45720" rIns="91440" bIns="45720" numCol="1" anchor="ctr" anchorCtr="0" compatLnSpc="1">
            <a:prstTxWarp prst="textNoShape">
              <a:avLst/>
            </a:prstTxWarp>
            <a:noAutofit/>
          </a:bodyPr>
          <a:lstStyle/>
          <a:p>
            <a:pPr lvl="0"/>
            <a:r>
              <a:rPr lang="zh-TW" altLang="en-US" dirty="0" smtClean="0"/>
              <a:t>按一下以編輯母片標題</a:t>
            </a:r>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華康超明體(P)"/>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cs typeface="華康超明體(P)"/>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44688" y="106146"/>
            <a:ext cx="7272808" cy="679106"/>
          </a:xfrm>
        </p:spPr>
        <p:txBody>
          <a:bodyPr rtlCol="0"/>
          <a:lstStyle/>
          <a:p>
            <a:pPr eaLnBrk="1" fontAlgn="auto" hangingPunct="1">
              <a:spcAft>
                <a:spcPts val="0"/>
              </a:spcAft>
              <a:defRPr/>
            </a:pPr>
            <a:r>
              <a:rPr lang="en-US" altLang="zh-TW">
                <a:cs typeface="+mj-cs"/>
              </a:rPr>
              <a:t> </a:t>
            </a:r>
            <a:endParaRPr>
              <a:cs typeface="+mj-cs"/>
            </a:endParaRPr>
          </a:p>
        </p:txBody>
      </p:sp>
      <p:sp>
        <p:nvSpPr>
          <p:cNvPr id="11" name="文字方塊 10"/>
          <p:cNvSpPr txBox="1"/>
          <p:nvPr/>
        </p:nvSpPr>
        <p:spPr>
          <a:xfrm>
            <a:off x="668524" y="1776016"/>
            <a:ext cx="8892988" cy="806035"/>
          </a:xfrm>
          <a:prstGeom prst="rect">
            <a:avLst/>
          </a:prstGeom>
          <a:noFill/>
        </p:spPr>
        <p:txBody>
          <a:bodyPr/>
          <a:lstStyle>
            <a:defPPr>
              <a:defRPr lang="zh-TW"/>
            </a:defPPr>
            <a:lvl1pPr>
              <a:defRPr sz="7200">
                <a:ln w="12700">
                  <a:solidFill>
                    <a:schemeClr val="bg1"/>
                  </a:solidFill>
                </a:ln>
                <a:solidFill>
                  <a:srgbClr val="FF3300"/>
                </a:solidFill>
                <a:latin typeface="華康粗黑體(P)" panose="02010600010101010101" pitchFamily="2" charset="-120"/>
                <a:ea typeface="華康粗黑體(P)" panose="02010600010101010101" pitchFamily="2" charset="-120"/>
              </a:defRPr>
            </a:lvl1pPr>
          </a:lstStyle>
          <a:p>
            <a:r>
              <a:rPr lang="zh-TW" altLang="zh-TW" sz="4400" b="1" dirty="0">
                <a:solidFill>
                  <a:srgbClr val="C00000"/>
                </a:solidFill>
              </a:rPr>
              <a:t>生活圈道路交通系統建設計畫提案</a:t>
            </a:r>
            <a:endParaRPr lang="zh-TW" altLang="zh-TW" sz="4400" dirty="0">
              <a:solidFill>
                <a:srgbClr val="C00000"/>
              </a:solidFill>
            </a:endParaRPr>
          </a:p>
        </p:txBody>
      </p:sp>
      <p:sp>
        <p:nvSpPr>
          <p:cNvPr id="14" name="文字方塊 13"/>
          <p:cNvSpPr txBox="1"/>
          <p:nvPr/>
        </p:nvSpPr>
        <p:spPr bwMode="auto">
          <a:xfrm>
            <a:off x="3080792" y="5877272"/>
            <a:ext cx="3800637" cy="400110"/>
          </a:xfrm>
          <a:prstGeom prst="rect">
            <a:avLst/>
          </a:prstGeom>
          <a:noFill/>
        </p:spPr>
        <p:txBody>
          <a:bodyPr>
            <a:spAutoFit/>
          </a:bodyPr>
          <a:lstStyle>
            <a:defPPr>
              <a:defRPr lang="zh-TW"/>
            </a:defPPr>
            <a:lvl1pPr algn="dist">
              <a:defRPr sz="2100">
                <a:ln w="3175">
                  <a:noFill/>
                </a:ln>
                <a:effectLst>
                  <a:glow rad="63500">
                    <a:schemeClr val="bg1">
                      <a:alpha val="85000"/>
                    </a:schemeClr>
                  </a:glow>
                </a:effectLst>
                <a:latin typeface="華康粗黑體" panose="02010609010101010101" pitchFamily="49" charset="-120"/>
                <a:ea typeface="華康粗黑體" panose="02010609010101010101" pitchFamily="49" charset="-120"/>
              </a:defRPr>
            </a:lvl1pPr>
          </a:lstStyle>
          <a:p>
            <a:pPr algn="ctr">
              <a:defRPr/>
            </a:pPr>
            <a:r>
              <a:rPr lang="zh-TW" altLang="en-US" sz="2000" dirty="0">
                <a:solidFill>
                  <a:srgbClr val="000099"/>
                </a:solidFill>
                <a:latin typeface="標楷體" panose="03000509000000000000" pitchFamily="65" charset="-120"/>
                <a:ea typeface="標楷體" panose="03000509000000000000" pitchFamily="65" charset="-120"/>
              </a:rPr>
              <a:t>中華民國</a:t>
            </a:r>
            <a:r>
              <a:rPr lang="en-US" altLang="zh-TW" sz="2000" dirty="0" smtClean="0">
                <a:solidFill>
                  <a:srgbClr val="000099"/>
                </a:solidFill>
                <a:latin typeface="標楷體" panose="03000509000000000000" pitchFamily="65" charset="-120"/>
                <a:ea typeface="標楷體" panose="03000509000000000000" pitchFamily="65" charset="-120"/>
              </a:rPr>
              <a:t>107</a:t>
            </a:r>
            <a:r>
              <a:rPr lang="zh-TW" altLang="en-US" sz="2000" dirty="0" smtClean="0">
                <a:solidFill>
                  <a:srgbClr val="000099"/>
                </a:solidFill>
                <a:latin typeface="標楷體" panose="03000509000000000000" pitchFamily="65" charset="-120"/>
                <a:ea typeface="標楷體" panose="03000509000000000000" pitchFamily="65" charset="-120"/>
              </a:rPr>
              <a:t>年</a:t>
            </a:r>
            <a:r>
              <a:rPr lang="en-US" altLang="zh-TW" sz="2000" dirty="0" smtClean="0">
                <a:solidFill>
                  <a:srgbClr val="000099"/>
                </a:solidFill>
                <a:latin typeface="標楷體" panose="03000509000000000000" pitchFamily="65" charset="-120"/>
                <a:ea typeface="標楷體" panose="03000509000000000000" pitchFamily="65" charset="-120"/>
              </a:rPr>
              <a:t>9</a:t>
            </a:r>
            <a:r>
              <a:rPr lang="zh-TW" altLang="en-US" sz="2000" dirty="0" smtClean="0">
                <a:solidFill>
                  <a:srgbClr val="000099"/>
                </a:solidFill>
                <a:latin typeface="標楷體" panose="03000509000000000000" pitchFamily="65" charset="-120"/>
                <a:ea typeface="標楷體" panose="03000509000000000000" pitchFamily="65" charset="-120"/>
              </a:rPr>
              <a:t>月</a:t>
            </a:r>
            <a:endParaRPr lang="zh-TW" altLang="en-US" sz="2000" dirty="0">
              <a:solidFill>
                <a:srgbClr val="000099"/>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194368" y="2645900"/>
            <a:ext cx="9505056" cy="954107"/>
          </a:xfrm>
          <a:prstGeom prst="rect">
            <a:avLst/>
          </a:prstGeom>
          <a:gradFill>
            <a:gsLst>
              <a:gs pos="0">
                <a:schemeClr val="tx2">
                  <a:lumMod val="60000"/>
                  <a:lumOff val="4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zh-TW" altLang="en-US" sz="2800" dirty="0">
                <a:latin typeface="標楷體" pitchFamily="65" charset="-120"/>
                <a:ea typeface="標楷體" pitchFamily="65" charset="-120"/>
              </a:rPr>
              <a:t>縣</a:t>
            </a:r>
            <a:r>
              <a:rPr lang="en-US" altLang="zh-TW" sz="2800" dirty="0">
                <a:latin typeface="標楷體" pitchFamily="65" charset="-120"/>
                <a:ea typeface="標楷體" pitchFamily="65" charset="-120"/>
              </a:rPr>
              <a:t>193</a:t>
            </a:r>
            <a:r>
              <a:rPr lang="zh-TW" altLang="en-US" sz="2800" dirty="0">
                <a:latin typeface="標楷體" pitchFamily="65" charset="-120"/>
                <a:ea typeface="標楷體" pitchFamily="65" charset="-120"/>
              </a:rPr>
              <a:t>線</a:t>
            </a:r>
            <a:r>
              <a:rPr lang="en-US" altLang="zh-TW" sz="2800" dirty="0" smtClean="0">
                <a:latin typeface="標楷體" pitchFamily="65" charset="-120"/>
                <a:ea typeface="標楷體" pitchFamily="65" charset="-120"/>
              </a:rPr>
              <a:t>19K+840~22K+500(</a:t>
            </a:r>
            <a:r>
              <a:rPr lang="zh-TW" altLang="en-US" sz="2800" dirty="0" smtClean="0">
                <a:latin typeface="標楷體" pitchFamily="65" charset="-120"/>
                <a:ea typeface="標楷體" pitchFamily="65" charset="-120"/>
              </a:rPr>
              <a:t>南海四街至花蓮大橋段</a:t>
            </a:r>
            <a:r>
              <a:rPr lang="en-US" altLang="zh-TW" sz="2800" dirty="0" smtClean="0">
                <a:latin typeface="標楷體" pitchFamily="65" charset="-120"/>
                <a:ea typeface="標楷體" pitchFamily="65" charset="-120"/>
              </a:rPr>
              <a:t>)</a:t>
            </a:r>
          </a:p>
          <a:p>
            <a:pPr algn="ctr">
              <a:defRPr/>
            </a:pPr>
            <a:r>
              <a:rPr lang="zh-TW" altLang="en-US" sz="2800" dirty="0" smtClean="0">
                <a:latin typeface="標楷體" pitchFamily="65" charset="-120"/>
                <a:ea typeface="標楷體" pitchFamily="65" charset="-120"/>
              </a:rPr>
              <a:t>路段</a:t>
            </a:r>
            <a:r>
              <a:rPr lang="zh-TW" altLang="en-US" sz="2800" dirty="0">
                <a:latin typeface="標楷體" pitchFamily="65" charset="-120"/>
                <a:ea typeface="標楷體" pitchFamily="65" charset="-120"/>
              </a:rPr>
              <a:t>拓寬</a:t>
            </a:r>
            <a:r>
              <a:rPr lang="zh-TW" altLang="en-US" sz="2800" dirty="0" smtClean="0">
                <a:latin typeface="標楷體" pitchFamily="65" charset="-120"/>
                <a:ea typeface="標楷體" pitchFamily="65" charset="-120"/>
              </a:rPr>
              <a:t>工程</a:t>
            </a:r>
            <a:endParaRPr lang="en-US" altLang="zh-TW" sz="2800" dirty="0" smtClean="0">
              <a:latin typeface="標楷體" pitchFamily="65" charset="-120"/>
              <a:ea typeface="標楷體" pitchFamily="65" charset="-120"/>
            </a:endParaRPr>
          </a:p>
        </p:txBody>
      </p:sp>
      <p:pic>
        <p:nvPicPr>
          <p:cNvPr id="15" name="Picture 4" descr="公路局標誌(白邊)"/>
          <p:cNvPicPr>
            <a:picLocks noChangeAspect="1"/>
          </p:cNvPicPr>
          <p:nvPr/>
        </p:nvPicPr>
        <p:blipFill>
          <a:blip r:embed="rId2"/>
          <a:srcRect/>
          <a:stretch>
            <a:fillRect/>
          </a:stretch>
        </p:blipFill>
        <p:spPr>
          <a:xfrm>
            <a:off x="3686748" y="895766"/>
            <a:ext cx="2520295" cy="769736"/>
          </a:xfrm>
          <a:prstGeom prst="rect">
            <a:avLst/>
          </a:prstGeom>
          <a:noFill/>
          <a:ln>
            <a:noFill/>
          </a:ln>
        </p:spPr>
      </p:pic>
      <p:sp>
        <p:nvSpPr>
          <p:cNvPr id="16" name="文字方塊 15"/>
          <p:cNvSpPr txBox="1"/>
          <p:nvPr/>
        </p:nvSpPr>
        <p:spPr bwMode="auto">
          <a:xfrm>
            <a:off x="3080793" y="5160817"/>
            <a:ext cx="3800637" cy="646331"/>
          </a:xfrm>
          <a:prstGeom prst="rect">
            <a:avLst/>
          </a:prstGeom>
          <a:noFill/>
        </p:spPr>
        <p:txBody>
          <a:bodyPr>
            <a:spAutoFit/>
          </a:bodyPr>
          <a:lstStyle>
            <a:defPPr>
              <a:defRPr lang="zh-TW"/>
            </a:defPPr>
            <a:lvl1pPr algn="dist">
              <a:defRPr sz="2100">
                <a:ln w="3175">
                  <a:noFill/>
                </a:ln>
                <a:effectLst>
                  <a:glow rad="63500">
                    <a:schemeClr val="bg1">
                      <a:alpha val="85000"/>
                    </a:schemeClr>
                  </a:glow>
                </a:effectLst>
                <a:latin typeface="華康粗黑體" panose="02010609010101010101" pitchFamily="49" charset="-120"/>
                <a:ea typeface="華康粗黑體" panose="02010609010101010101" pitchFamily="49" charset="-120"/>
              </a:defRPr>
            </a:lvl1pPr>
          </a:lstStyle>
          <a:p>
            <a:pPr algn="ctr">
              <a:defRPr/>
            </a:pPr>
            <a:r>
              <a:rPr lang="zh-TW" altLang="zh-TW" sz="3600" b="1" dirty="0" smtClean="0">
                <a:solidFill>
                  <a:srgbClr val="000099"/>
                </a:solidFill>
                <a:effectLst/>
                <a:latin typeface="Adobe 楷体 Std R" panose="02020400000000000000" pitchFamily="18" charset="-128"/>
                <a:ea typeface="Adobe 楷体 Std R" panose="02020400000000000000" pitchFamily="18" charset="-128"/>
              </a:rPr>
              <a:t>花蓮縣</a:t>
            </a:r>
            <a:r>
              <a:rPr lang="zh-TW" altLang="zh-TW" sz="3600" b="1" dirty="0">
                <a:solidFill>
                  <a:srgbClr val="000099"/>
                </a:solidFill>
                <a:effectLst/>
                <a:latin typeface="Adobe 楷体 Std R" panose="02020400000000000000" pitchFamily="18" charset="-128"/>
                <a:ea typeface="Adobe 楷体 Std R" panose="02020400000000000000" pitchFamily="18" charset="-128"/>
              </a:rPr>
              <a:t>政府</a:t>
            </a:r>
            <a:endParaRPr lang="zh-TW" altLang="en-US" sz="3600" dirty="0">
              <a:solidFill>
                <a:srgbClr val="000099"/>
              </a:solidFill>
              <a:latin typeface="Adobe 楷体 Std R" panose="02020400000000000000" pitchFamily="18" charset="-128"/>
              <a:ea typeface="Adobe 楷体 Std R" panose="02020400000000000000" pitchFamily="18"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61CC3497-EE36-4665-8EBE-1DAAC3591AB2}" type="slidenum">
              <a:rPr lang="zh-TW" altLang="en-US" smtClean="0"/>
              <a:pPr>
                <a:defRPr/>
              </a:pPr>
              <a:t>9</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pic>
        <p:nvPicPr>
          <p:cNvPr id="4" name="圖片 3"/>
          <p:cNvPicPr>
            <a:picLocks noChangeAspect="1"/>
          </p:cNvPicPr>
          <p:nvPr/>
        </p:nvPicPr>
        <p:blipFill rotWithShape="1">
          <a:blip r:embed="rId2"/>
          <a:srcRect l="7135"/>
          <a:stretch/>
        </p:blipFill>
        <p:spPr>
          <a:xfrm>
            <a:off x="128464" y="991040"/>
            <a:ext cx="4914089" cy="5569992"/>
          </a:xfrm>
          <a:prstGeom prst="rect">
            <a:avLst/>
          </a:prstGeom>
        </p:spPr>
      </p:pic>
      <p:sp>
        <p:nvSpPr>
          <p:cNvPr id="5" name="矩形 4"/>
          <p:cNvSpPr/>
          <p:nvPr/>
        </p:nvSpPr>
        <p:spPr>
          <a:xfrm>
            <a:off x="5120595" y="1144546"/>
            <a:ext cx="4682397" cy="2631490"/>
          </a:xfrm>
          <a:prstGeom prst="rect">
            <a:avLst/>
          </a:prstGeom>
        </p:spPr>
        <p:txBody>
          <a:bodyPr wrap="square">
            <a:spAutoFit/>
          </a:bodyPr>
          <a:lstStyle/>
          <a:p>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    本案全線</a:t>
            </a:r>
            <a:r>
              <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2,660m</a:t>
            </a: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拓寬</a:t>
            </a: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後</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為</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30m</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道路、包含雙向各</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2</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汽車道、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機慢車道、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自行車道兼行人使用、植栽設施帶，以及中央分隔島，並於路口設置左轉專用道，各類車種可行駛於各自專屬空間，汽車可行駛內車道，砂石車等大型車輛行走外側車道，機車行駛慢車道，自行車可行駛最外側自行車道，減少事故發生</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endParaRPr>
          </a:p>
          <a:p>
            <a:pPr>
              <a:spcBef>
                <a:spcPts val="600"/>
              </a:spcBef>
            </a:pP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所有</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管線皆下地並埋設於中央分隔島及兩側人行道及設施帶下方，路燈號誌及管線箱體配置於設施帶。</a:t>
            </a:r>
            <a:endParaRPr lang="zh-TW" altLang="en-US" sz="1600" dirty="0">
              <a:latin typeface="標楷體" panose="03000509000000000000" pitchFamily="65" charset="-120"/>
              <a:ea typeface="標楷體" panose="03000509000000000000" pitchFamily="65"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3259830543"/>
              </p:ext>
            </p:extLst>
          </p:nvPr>
        </p:nvGraphicFramePr>
        <p:xfrm>
          <a:off x="5139629" y="3901394"/>
          <a:ext cx="4493891" cy="2681199"/>
        </p:xfrm>
        <a:graphic>
          <a:graphicData uri="http://schemas.openxmlformats.org/drawingml/2006/table">
            <a:tbl>
              <a:tblPr/>
              <a:tblGrid>
                <a:gridCol w="418053"/>
                <a:gridCol w="4075838"/>
              </a:tblGrid>
              <a:tr h="279790">
                <a:tc rowSpan="2">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0" lang="zh-TW" sz="1200" b="0" i="0" u="none" strike="noStrike" cap="none" normalizeH="0" baseline="0" dirty="0" smtClean="0">
                          <a:ln>
                            <a:noFill/>
                          </a:ln>
                          <a:solidFill>
                            <a:srgbClr val="FFFFFF"/>
                          </a:solidFill>
                          <a:effectLst/>
                          <a:latin typeface="Times New Roman" pitchFamily="18" charset="0"/>
                          <a:ea typeface="標楷體" pitchFamily="65" charset="-120"/>
                          <a:cs typeface="Arial" charset="0"/>
                        </a:rPr>
                        <a:t>道路斷面</a:t>
                      </a:r>
                      <a:endParaRPr kumimoji="0" lang="zh-TW" sz="1100" b="0" i="0" u="none" strike="noStrike" cap="none" normalizeH="0" baseline="0" dirty="0" smtClean="0">
                        <a:ln>
                          <a:noFill/>
                        </a:ln>
                        <a:solidFill>
                          <a:schemeClr val="tx1"/>
                        </a:solidFill>
                        <a:effectLst/>
                        <a:latin typeface="Times New Roman" pitchFamily="18" charset="0"/>
                        <a:ea typeface="新細明體" charset="-120"/>
                        <a:cs typeface="Arial"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just" defTabSz="914400" rtl="0" eaLnBrk="1" fontAlgn="base" latinLnBrk="0" hangingPunct="1">
                        <a:lnSpc>
                          <a:spcPts val="1100"/>
                        </a:lnSpc>
                        <a:spcBef>
                          <a:spcPct val="0"/>
                        </a:spcBef>
                        <a:spcAft>
                          <a:spcPct val="0"/>
                        </a:spcAft>
                        <a:buClrTx/>
                        <a:buSzTx/>
                        <a:buFontTx/>
                        <a:buNone/>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雙向</a:t>
                      </a:r>
                      <a:r>
                        <a:rPr kumimoji="0" lang="en-US" altLang="zh-TW" sz="1200" b="0" i="0" u="none" strike="noStrike" cap="none" normalizeH="0" baseline="0" dirty="0" smtClean="0">
                          <a:ln>
                            <a:noFill/>
                          </a:ln>
                          <a:solidFill>
                            <a:srgbClr val="000000"/>
                          </a:solidFill>
                          <a:effectLst/>
                          <a:latin typeface="標楷體" pitchFamily="65" charset="-120"/>
                          <a:ea typeface="標楷體" pitchFamily="65" charset="-120"/>
                          <a:cs typeface="Arial" charset="0"/>
                        </a:rPr>
                        <a:t>6</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車道</a:t>
                      </a:r>
                      <a:r>
                        <a:rPr kumimoji="0" lang="en-US" altLang="zh-TW" sz="1200" b="0" i="0" u="none" strike="noStrike" cap="none" normalizeH="0" baseline="0" dirty="0" smtClean="0">
                          <a:ln>
                            <a:noFill/>
                          </a:ln>
                          <a:solidFill>
                            <a:srgbClr val="000000"/>
                          </a:solidFill>
                          <a:effectLst/>
                          <a:latin typeface="標楷體" pitchFamily="65" charset="-120"/>
                          <a:ea typeface="新細明體" charset="-120"/>
                          <a:cs typeface="Arial" charset="0"/>
                        </a:rPr>
                        <a:t>(</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對稱</a:t>
                      </a:r>
                      <a:r>
                        <a:rPr kumimoji="0" lang="en-US" altLang="zh-TW" sz="1200" b="0" i="0" u="none" strike="noStrike" cap="none" normalizeH="0" baseline="0" dirty="0" smtClean="0">
                          <a:ln>
                            <a:noFill/>
                          </a:ln>
                          <a:solidFill>
                            <a:srgbClr val="000000"/>
                          </a:solidFill>
                          <a:effectLst/>
                          <a:latin typeface="標楷體" pitchFamily="65" charset="-120"/>
                          <a:ea typeface="新細明體" charset="-120"/>
                          <a:cs typeface="Arial" charset="0"/>
                        </a:rPr>
                        <a:t>)</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893853">
                <a:tc vMerge="1">
                  <a:txBody>
                    <a:bodyPr/>
                    <a:lstStyle/>
                    <a:p>
                      <a:endParaRPr lang="zh-TW" altLang="en-US"/>
                    </a:p>
                  </a:txBody>
                  <a:tcPr/>
                </a:tc>
                <a:tc>
                  <a:txBody>
                    <a:bodyPr/>
                    <a:lstStyle/>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快車道寬</a:t>
                      </a:r>
                      <a:r>
                        <a:rPr kumimoji="0" lang="en-GB"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 </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3.25m X 2</a:t>
                      </a:r>
                      <a:endParaRPr kumimoji="0" lang="zh-TW" altLang="zh-TW" sz="11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快車道寬</a:t>
                      </a:r>
                      <a:r>
                        <a:rPr kumimoji="0" lang="en-GB"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 </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3.25m X 2</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慢車道寬</a:t>
                      </a:r>
                      <a:r>
                        <a:rPr kumimoji="0" lang="en-GB" sz="1200" b="0" i="0" u="none" strike="noStrike" cap="none" normalizeH="0" baseline="0" dirty="0" smtClean="0">
                          <a:ln>
                            <a:noFill/>
                          </a:ln>
                          <a:solidFill>
                            <a:srgbClr val="000000"/>
                          </a:solidFill>
                          <a:effectLst/>
                          <a:latin typeface="Times New Roman" pitchFamily="18" charset="0"/>
                          <a:ea typeface="標楷體" pitchFamily="65" charset="-120"/>
                        </a:rPr>
                        <a:t> </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2.45m X 2(</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無實體分隔</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景觀設施帶</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1.95mX2</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自行車道兼行人使用空間寬</a:t>
                      </a:r>
                      <a:r>
                        <a:rPr kumimoji="0" lang="en-GB" sz="1200" b="0" i="0" u="none" strike="noStrike" cap="none" normalizeH="0" baseline="0" dirty="0" smtClean="0">
                          <a:ln>
                            <a:noFill/>
                          </a:ln>
                          <a:solidFill>
                            <a:srgbClr val="000000"/>
                          </a:solidFill>
                          <a:effectLst/>
                          <a:latin typeface="Times New Roman" pitchFamily="18" charset="0"/>
                          <a:ea typeface="標楷體" pitchFamily="65" charset="-120"/>
                        </a:rPr>
                        <a:t> </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2.0m X 2</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437785">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0" lang="zh-TW" sz="1200" b="0" i="0" u="none" strike="noStrike" cap="none" normalizeH="0" baseline="0" smtClean="0">
                          <a:ln>
                            <a:noFill/>
                          </a:ln>
                          <a:solidFill>
                            <a:srgbClr val="FFFFFF"/>
                          </a:solidFill>
                          <a:effectLst/>
                          <a:latin typeface="Times New Roman" pitchFamily="18" charset="0"/>
                          <a:ea typeface="標楷體" pitchFamily="65" charset="-120"/>
                          <a:cs typeface="Arial" charset="0"/>
                        </a:rPr>
                        <a:t>特點</a:t>
                      </a:r>
                      <a:endParaRPr kumimoji="0" lang="zh-TW" sz="1100" b="0" i="0" u="none" strike="noStrike" cap="none" normalizeH="0" baseline="0" smtClean="0">
                        <a:ln>
                          <a:noFill/>
                        </a:ln>
                        <a:solidFill>
                          <a:schemeClr val="tx1"/>
                        </a:solidFill>
                        <a:effectLst/>
                        <a:latin typeface="Times New Roman" pitchFamily="18" charset="0"/>
                        <a:ea typeface="新細明體" charset="-120"/>
                        <a:cs typeface="Arial"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設置中央分隔島</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(3.0m)</a:t>
                      </a:r>
                      <a:endParaRPr kumimoji="0" lang="zh-TW" altLang="zh-TW" sz="11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1069771">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0" lang="zh-TW" sz="1200" b="0" i="0" u="none" strike="noStrike" cap="none" normalizeH="0" baseline="0" smtClean="0">
                          <a:ln>
                            <a:noFill/>
                          </a:ln>
                          <a:solidFill>
                            <a:srgbClr val="FFFFFF"/>
                          </a:solidFill>
                          <a:effectLst/>
                          <a:latin typeface="Times New Roman" pitchFamily="18" charset="0"/>
                          <a:ea typeface="標楷體" pitchFamily="65" charset="-120"/>
                          <a:cs typeface="Arial" charset="0"/>
                        </a:rPr>
                        <a:t>優點</a:t>
                      </a:r>
                      <a:endParaRPr kumimoji="0" lang="zh-TW" sz="1100" b="0" i="0" u="none" strike="noStrike" cap="none" normalizeH="0" baseline="0" smtClean="0">
                        <a:ln>
                          <a:noFill/>
                        </a:ln>
                        <a:solidFill>
                          <a:schemeClr val="tx1"/>
                        </a:solidFill>
                        <a:effectLst/>
                        <a:latin typeface="Times New Roman" pitchFamily="18" charset="0"/>
                        <a:ea typeface="新細明體" charset="-120"/>
                        <a:cs typeface="Arial"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小客車轉向</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左轉</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容易</a:t>
                      </a:r>
                      <a:endParaRPr kumimoji="0" lang="zh-TW" sz="11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cs typeface="Arial" charset="0"/>
                        </a:rPr>
                        <a:t>臨兩側民房車輛進出方便</a:t>
                      </a:r>
                      <a:endParaRPr kumimoji="0" 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中央分隔島及景觀設施帶可做為管線設施佈設之廊帶</a:t>
                      </a:r>
                      <a:endParaRPr kumimoji="0" 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景觀設施帶可規劃為路邊停車之空間</a:t>
                      </a:r>
                      <a:endParaRPr kumimoji="0" 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p>
                      <a:pPr marL="342900" marR="0" lvl="0" indent="-342900" algn="just" defTabSz="914400" rtl="0" eaLnBrk="1" fontAlgn="base" latinLnBrk="0" hangingPunct="1">
                        <a:lnSpc>
                          <a:spcPts val="1100"/>
                        </a:lnSpc>
                        <a:spcBef>
                          <a:spcPct val="0"/>
                        </a:spcBef>
                        <a:spcAft>
                          <a:spcPct val="0"/>
                        </a:spcAft>
                        <a:buClrTx/>
                        <a:buSzTx/>
                        <a:buFont typeface="Arial" charset="0"/>
                        <a:buChar char="•"/>
                        <a:tabLst>
                          <a:tab pos="457200" algn="l"/>
                        </a:tabLst>
                      </a:pP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植栽穴可設置較寬</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易容納需移植樹木</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a:t>
                      </a:r>
                      <a:r>
                        <a:rPr kumimoji="0" lang="zh-TW" sz="1200" b="0" i="0" u="none" strike="noStrike" cap="none" normalizeH="0" baseline="0" dirty="0" smtClean="0">
                          <a:ln>
                            <a:noFill/>
                          </a:ln>
                          <a:solidFill>
                            <a:srgbClr val="000000"/>
                          </a:solidFill>
                          <a:effectLst/>
                          <a:latin typeface="Times New Roman" pitchFamily="18" charset="0"/>
                          <a:ea typeface="標楷體" pitchFamily="65" charset="-120"/>
                        </a:rPr>
                        <a:t>土球較大</a:t>
                      </a:r>
                      <a:r>
                        <a:rPr kumimoji="0" lang="en-GB" altLang="zh-TW" sz="1200" b="0" i="0" u="none" strike="noStrike" cap="none" normalizeH="0" baseline="0" dirty="0" smtClean="0">
                          <a:ln>
                            <a:noFill/>
                          </a:ln>
                          <a:solidFill>
                            <a:srgbClr val="000000"/>
                          </a:solidFill>
                          <a:effectLst/>
                          <a:latin typeface="Times New Roman" pitchFamily="18" charset="0"/>
                          <a:ea typeface="標楷體" pitchFamily="65" charset="-120"/>
                        </a:rPr>
                        <a:t>)</a:t>
                      </a:r>
                      <a:endParaRPr kumimoji="0" lang="zh-TW" altLang="zh-TW" sz="11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endParaRPr>
                    </a:p>
                  </a:txBody>
                  <a:tcPr marL="137012" marR="137012" marT="68205" marB="6820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284709652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8K+900"/>
          <p:cNvPicPr>
            <a:picLocks noChangeAspect="1" noChangeArrowheads="1"/>
          </p:cNvPicPr>
          <p:nvPr/>
        </p:nvPicPr>
        <p:blipFill>
          <a:blip r:embed="rId2" cstate="print"/>
          <a:srcRect l="12515" t="12383" r="10968" b="41119"/>
          <a:stretch>
            <a:fillRect/>
          </a:stretch>
        </p:blipFill>
        <p:spPr bwMode="auto">
          <a:xfrm>
            <a:off x="854140" y="1684063"/>
            <a:ext cx="7606823" cy="3280207"/>
          </a:xfrm>
          <a:prstGeom prst="rect">
            <a:avLst/>
          </a:prstGeom>
          <a:noFill/>
          <a:ln w="9525">
            <a:noFill/>
            <a:miter lim="800000"/>
            <a:headEnd/>
            <a:tailEnd/>
          </a:ln>
        </p:spPr>
      </p:pic>
      <p:pic>
        <p:nvPicPr>
          <p:cNvPr id="5" name="圖片 4"/>
          <p:cNvPicPr>
            <a:picLocks noChangeAspect="1"/>
          </p:cNvPicPr>
          <p:nvPr/>
        </p:nvPicPr>
        <p:blipFill>
          <a:blip r:embed="rId3"/>
          <a:stretch>
            <a:fillRect/>
          </a:stretch>
        </p:blipFill>
        <p:spPr>
          <a:xfrm>
            <a:off x="7787852" y="4114307"/>
            <a:ext cx="621127" cy="849963"/>
          </a:xfrm>
          <a:prstGeom prst="rect">
            <a:avLst/>
          </a:prstGeom>
        </p:spPr>
      </p:pic>
      <p:sp>
        <p:nvSpPr>
          <p:cNvPr id="2" name="投影片編號版面配置區 1"/>
          <p:cNvSpPr>
            <a:spLocks noGrp="1"/>
          </p:cNvSpPr>
          <p:nvPr>
            <p:ph type="sldNum" sz="quarter" idx="16"/>
          </p:nvPr>
        </p:nvSpPr>
        <p:spPr>
          <a:xfrm>
            <a:off x="9345612" y="6461650"/>
            <a:ext cx="560388" cy="260350"/>
          </a:xfrm>
        </p:spPr>
        <p:txBody>
          <a:bodyPr/>
          <a:lstStyle/>
          <a:p>
            <a:pPr>
              <a:defRPr/>
            </a:pPr>
            <a:fld id="{CFC9139F-86D2-4A8A-B24C-9FF50A3D274E}" type="slidenum">
              <a:rPr lang="zh-TW" altLang="en-US" smtClean="0">
                <a:latin typeface="Adobe 繁黑體 Std B" panose="020B0700000000000000" pitchFamily="34" charset="-120"/>
                <a:ea typeface="Adobe 繁黑體 Std B" panose="020B0700000000000000" pitchFamily="34" charset="-120"/>
              </a:rPr>
              <a:pPr>
                <a:defRPr/>
              </a:pPr>
              <a:t>10</a:t>
            </a:fld>
            <a:endParaRPr lang="zh-TW" altLang="en-US" dirty="0">
              <a:latin typeface="Adobe 繁黑體 Std B" panose="020B0700000000000000" pitchFamily="34" charset="-120"/>
              <a:ea typeface="Adobe 繁黑體 Std B" panose="020B0700000000000000" pitchFamily="34" charset="-120"/>
            </a:endParaRPr>
          </a:p>
        </p:txBody>
      </p:sp>
      <p:sp>
        <p:nvSpPr>
          <p:cNvPr id="20" name="矩形 19"/>
          <p:cNvSpPr/>
          <p:nvPr/>
        </p:nvSpPr>
        <p:spPr>
          <a:xfrm>
            <a:off x="344488" y="1010490"/>
            <a:ext cx="3877985" cy="461665"/>
          </a:xfrm>
          <a:prstGeom prst="rect">
            <a:avLst/>
          </a:prstGeom>
        </p:spPr>
        <p:txBody>
          <a:bodyPr wrap="none">
            <a:spAutoFit/>
          </a:bodyPr>
          <a:lstStyle/>
          <a:p>
            <a:r>
              <a:rPr lang="zh-TW" altLang="en-US"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道路斷面及管線位置佈設圖</a:t>
            </a:r>
            <a:endParaRPr lang="zh-TW" altLang="en-US" sz="2400" dirty="0">
              <a:solidFill>
                <a:srgbClr val="0000CC"/>
              </a:solidFill>
              <a:latin typeface="Adobe 楷体 Std R" panose="02020400000000000000" pitchFamily="18" charset="-128"/>
              <a:ea typeface="Adobe 楷体 Std R" panose="02020400000000000000" pitchFamily="18" charset="-128"/>
            </a:endParaRPr>
          </a:p>
        </p:txBody>
      </p:sp>
      <p:sp>
        <p:nvSpPr>
          <p:cNvPr id="22"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grpSp>
        <p:nvGrpSpPr>
          <p:cNvPr id="7" name="群組 6"/>
          <p:cNvGrpSpPr/>
          <p:nvPr/>
        </p:nvGrpSpPr>
        <p:grpSpPr>
          <a:xfrm>
            <a:off x="860481" y="4680639"/>
            <a:ext cx="7811658" cy="1015656"/>
            <a:chOff x="556158" y="5115208"/>
            <a:chExt cx="11198901" cy="1250038"/>
          </a:xfrm>
        </p:grpSpPr>
        <p:pic>
          <p:nvPicPr>
            <p:cNvPr id="8" name="圖片 7"/>
            <p:cNvPicPr>
              <a:picLocks noChangeAspect="1"/>
            </p:cNvPicPr>
            <p:nvPr/>
          </p:nvPicPr>
          <p:blipFill>
            <a:blip r:embed="rId4"/>
            <a:stretch>
              <a:fillRect/>
            </a:stretch>
          </p:blipFill>
          <p:spPr>
            <a:xfrm>
              <a:off x="5291515" y="5115208"/>
              <a:ext cx="1481531" cy="951934"/>
            </a:xfrm>
            <a:prstGeom prst="rect">
              <a:avLst/>
            </a:prstGeom>
          </p:spPr>
        </p:pic>
        <p:pic>
          <p:nvPicPr>
            <p:cNvPr id="9" name="圖片 8"/>
            <p:cNvPicPr>
              <a:picLocks noChangeAspect="1"/>
            </p:cNvPicPr>
            <p:nvPr/>
          </p:nvPicPr>
          <p:blipFill>
            <a:blip r:embed="rId5"/>
            <a:stretch>
              <a:fillRect/>
            </a:stretch>
          </p:blipFill>
          <p:spPr>
            <a:xfrm>
              <a:off x="10513053" y="5115208"/>
              <a:ext cx="403969" cy="552261"/>
            </a:xfrm>
            <a:prstGeom prst="rect">
              <a:avLst/>
            </a:prstGeom>
          </p:spPr>
        </p:pic>
        <p:sp>
          <p:nvSpPr>
            <p:cNvPr id="10" name="橢圓 9"/>
            <p:cNvSpPr/>
            <p:nvPr/>
          </p:nvSpPr>
          <p:spPr>
            <a:xfrm>
              <a:off x="10917022" y="5115208"/>
              <a:ext cx="209687" cy="19917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pic>
          <p:nvPicPr>
            <p:cNvPr id="11" name="圖片 10"/>
            <p:cNvPicPr>
              <a:picLocks noChangeAspect="1"/>
            </p:cNvPicPr>
            <p:nvPr/>
          </p:nvPicPr>
          <p:blipFill>
            <a:blip r:embed="rId5"/>
            <a:stretch>
              <a:fillRect/>
            </a:stretch>
          </p:blipFill>
          <p:spPr>
            <a:xfrm>
              <a:off x="1331756" y="5115208"/>
              <a:ext cx="403969" cy="552261"/>
            </a:xfrm>
            <a:prstGeom prst="rect">
              <a:avLst/>
            </a:prstGeom>
          </p:spPr>
        </p:pic>
        <p:sp>
          <p:nvSpPr>
            <p:cNvPr id="12" name="橢圓 11"/>
            <p:cNvSpPr/>
            <p:nvPr/>
          </p:nvSpPr>
          <p:spPr>
            <a:xfrm>
              <a:off x="1074822" y="5115208"/>
              <a:ext cx="209687" cy="19917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13" name="矩形 12"/>
            <p:cNvSpPr/>
            <p:nvPr/>
          </p:nvSpPr>
          <p:spPr>
            <a:xfrm>
              <a:off x="556158" y="5314385"/>
              <a:ext cx="751437" cy="4495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894" dirty="0"/>
                <a:t>自來水管</a:t>
              </a:r>
            </a:p>
          </p:txBody>
        </p:sp>
        <p:sp>
          <p:nvSpPr>
            <p:cNvPr id="14" name="矩形 13"/>
            <p:cNvSpPr/>
            <p:nvPr/>
          </p:nvSpPr>
          <p:spPr>
            <a:xfrm>
              <a:off x="10173128" y="5763968"/>
              <a:ext cx="743894" cy="1991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894" dirty="0"/>
                <a:t>電信</a:t>
              </a:r>
            </a:p>
          </p:txBody>
        </p:sp>
        <p:sp>
          <p:nvSpPr>
            <p:cNvPr id="15" name="矩形 14"/>
            <p:cNvSpPr/>
            <p:nvPr/>
          </p:nvSpPr>
          <p:spPr>
            <a:xfrm>
              <a:off x="5752442" y="6166069"/>
              <a:ext cx="743893" cy="1991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894" dirty="0"/>
                <a:t>台電</a:t>
              </a:r>
            </a:p>
          </p:txBody>
        </p:sp>
        <p:sp>
          <p:nvSpPr>
            <p:cNvPr id="16" name="矩形 15"/>
            <p:cNvSpPr/>
            <p:nvPr/>
          </p:nvSpPr>
          <p:spPr>
            <a:xfrm>
              <a:off x="11003622" y="5314385"/>
              <a:ext cx="751437" cy="5890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894" dirty="0"/>
                <a:t>自來水管</a:t>
              </a:r>
            </a:p>
          </p:txBody>
        </p:sp>
      </p:grpSp>
      <p:sp>
        <p:nvSpPr>
          <p:cNvPr id="21" name="矩形 20"/>
          <p:cNvSpPr/>
          <p:nvPr/>
        </p:nvSpPr>
        <p:spPr>
          <a:xfrm>
            <a:off x="1395477" y="5188467"/>
            <a:ext cx="518894" cy="16183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894" dirty="0"/>
              <a:t>電信</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9"/>
          <p:cNvSpPr txBox="1">
            <a:spLocks noChangeArrowheads="1"/>
          </p:cNvSpPr>
          <p:nvPr/>
        </p:nvSpPr>
        <p:spPr bwMode="auto">
          <a:xfrm>
            <a:off x="344488" y="1358919"/>
            <a:ext cx="9429750" cy="5286375"/>
          </a:xfrm>
          <a:prstGeom prst="rect">
            <a:avLst/>
          </a:prstGeom>
          <a:noFill/>
          <a:ln>
            <a:noFill/>
          </a:ln>
          <a:extLst/>
        </p:spPr>
        <p:txBody>
          <a:bodyPr/>
          <a:lstStyle>
            <a:lvl1pPr marL="342900" indent="-342900"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a:spcBef>
                <a:spcPct val="20000"/>
              </a:spcBef>
              <a:buClr>
                <a:srgbClr val="FF0000"/>
              </a:buClr>
              <a:buSzPct val="90000"/>
              <a:defRPr/>
            </a:pPr>
            <a:r>
              <a:rPr lang="zh-TW" altLang="en-US" sz="1600" dirty="0" smtClean="0">
                <a:latin typeface="標楷體" pitchFamily="65" charset="-120"/>
                <a:ea typeface="標楷體" pitchFamily="65" charset="-120"/>
              </a:rPr>
              <a:t>    本案經設計階段審查等檢討後決議中央分隔島採</a:t>
            </a:r>
            <a:r>
              <a:rPr lang="en-US" altLang="en-US" sz="1600" dirty="0" smtClean="0">
                <a:latin typeface="標楷體" pitchFamily="65" charset="-120"/>
                <a:ea typeface="標楷體" pitchFamily="65" charset="-120"/>
              </a:rPr>
              <a:t>3M</a:t>
            </a:r>
            <a:r>
              <a:rPr lang="zh-TW" altLang="en-US" sz="1600" dirty="0" smtClean="0">
                <a:latin typeface="標楷體" pitchFamily="65" charset="-120"/>
                <a:ea typeface="標楷體" pitchFamily="65" charset="-120"/>
              </a:rPr>
              <a:t>寬度設計，可提供做為左轉專用道使用，減少因路口左轉車流所導致的車流交織，可將直行與轉彎車流分流，增加道路行駛安全。</a:t>
            </a:r>
            <a:endParaRPr lang="en-US" altLang="zh-TW" sz="1600" dirty="0" smtClean="0">
              <a:latin typeface="標楷體" pitchFamily="65" charset="-120"/>
              <a:ea typeface="標楷體" pitchFamily="65" charset="-120"/>
            </a:endParaRPr>
          </a:p>
        </p:txBody>
      </p:sp>
      <p:sp>
        <p:nvSpPr>
          <p:cNvPr id="24578" name="Rectangle 4"/>
          <p:cNvSpPr>
            <a:spLocks noChangeArrowheads="1"/>
          </p:cNvSpPr>
          <p:nvPr/>
        </p:nvSpPr>
        <p:spPr bwMode="auto">
          <a:xfrm>
            <a:off x="0" y="0"/>
            <a:ext cx="184150" cy="369888"/>
          </a:xfrm>
          <a:prstGeom prst="rect">
            <a:avLst/>
          </a:prstGeom>
          <a:noFill/>
          <a:ln w="9525">
            <a:noFill/>
            <a:miter lim="800000"/>
            <a:headEnd/>
            <a:tailEnd/>
          </a:ln>
        </p:spPr>
        <p:txBody>
          <a:bodyPr wrap="none" anchor="ctr">
            <a:spAutoFit/>
          </a:bodyPr>
          <a:lstStyle/>
          <a:p>
            <a:endParaRPr lang="zh-TW" altLang="en-US">
              <a:latin typeface="標楷體" pitchFamily="65" charset="-120"/>
              <a:ea typeface="標楷體" pitchFamily="65" charset="-120"/>
            </a:endParaRPr>
          </a:p>
        </p:txBody>
      </p:sp>
      <p:sp>
        <p:nvSpPr>
          <p:cNvPr id="24579" name="Rectangle 6"/>
          <p:cNvSpPr>
            <a:spLocks noChangeArrowheads="1"/>
          </p:cNvSpPr>
          <p:nvPr/>
        </p:nvSpPr>
        <p:spPr bwMode="auto">
          <a:xfrm>
            <a:off x="0" y="0"/>
            <a:ext cx="184150" cy="369888"/>
          </a:xfrm>
          <a:prstGeom prst="rect">
            <a:avLst/>
          </a:prstGeom>
          <a:noFill/>
          <a:ln w="9525">
            <a:noFill/>
            <a:miter lim="800000"/>
            <a:headEnd/>
            <a:tailEnd/>
          </a:ln>
        </p:spPr>
        <p:txBody>
          <a:bodyPr wrap="none" anchor="ctr">
            <a:spAutoFit/>
          </a:bodyPr>
          <a:lstStyle/>
          <a:p>
            <a:endParaRPr lang="zh-TW" altLang="en-US">
              <a:latin typeface="標楷體" pitchFamily="65" charset="-120"/>
              <a:ea typeface="標楷體" pitchFamily="65" charset="-120"/>
            </a:endParaRPr>
          </a:p>
        </p:txBody>
      </p:sp>
      <p:sp>
        <p:nvSpPr>
          <p:cNvPr id="10" name="投影片編號版面配置區 1"/>
          <p:cNvSpPr>
            <a:spLocks noGrp="1"/>
          </p:cNvSpPr>
          <p:nvPr>
            <p:ph type="sldNum" sz="quarter" idx="18"/>
          </p:nvPr>
        </p:nvSpPr>
        <p:spPr>
          <a:xfrm>
            <a:off x="9334207" y="6483866"/>
            <a:ext cx="560388" cy="260350"/>
          </a:xfrm>
        </p:spPr>
        <p:txBody>
          <a:bodyPr/>
          <a:lstStyle/>
          <a:p>
            <a:pPr>
              <a:defRPr/>
            </a:pPr>
            <a:fld id="{E6EB9B52-B3F5-4771-BD48-DF8A2C2E28BE}" type="slidenum">
              <a:rPr lang="zh-TW" altLang="en-US" smtClean="0">
                <a:latin typeface="Adobe 繁黑體 Std B" panose="020B0700000000000000" pitchFamily="34" charset="-120"/>
                <a:ea typeface="Adobe 繁黑體 Std B" panose="020B0700000000000000" pitchFamily="34" charset="-120"/>
              </a:rPr>
              <a:pPr>
                <a:defRPr/>
              </a:pPr>
              <a:t>11</a:t>
            </a:fld>
            <a:endParaRPr lang="zh-TW" altLang="en-US" dirty="0">
              <a:latin typeface="Adobe 繁黑體 Std B" panose="020B0700000000000000" pitchFamily="34" charset="-120"/>
              <a:ea typeface="Adobe 繁黑體 Std B" panose="020B0700000000000000" pitchFamily="34" charset="-120"/>
            </a:endParaRPr>
          </a:p>
        </p:txBody>
      </p:sp>
      <p:pic>
        <p:nvPicPr>
          <p:cNvPr id="24582" name="圖片 6" descr="3598616588417"/>
          <p:cNvPicPr>
            <a:picLocks noChangeAspect="1" noChangeArrowheads="1"/>
          </p:cNvPicPr>
          <p:nvPr/>
        </p:nvPicPr>
        <p:blipFill>
          <a:blip r:embed="rId2"/>
          <a:srcRect/>
          <a:stretch>
            <a:fillRect/>
          </a:stretch>
        </p:blipFill>
        <p:spPr bwMode="auto">
          <a:xfrm>
            <a:off x="488504" y="4730956"/>
            <a:ext cx="2381915" cy="1786644"/>
          </a:xfrm>
          <a:prstGeom prst="rect">
            <a:avLst/>
          </a:prstGeom>
          <a:noFill/>
          <a:ln w="9525">
            <a:noFill/>
            <a:miter lim="800000"/>
            <a:headEnd/>
            <a:tailEnd/>
          </a:ln>
        </p:spPr>
      </p:pic>
      <p:pic>
        <p:nvPicPr>
          <p:cNvPr id="24583" name="圖片 7" descr="S__17563801"/>
          <p:cNvPicPr>
            <a:picLocks noChangeAspect="1" noChangeArrowheads="1"/>
          </p:cNvPicPr>
          <p:nvPr/>
        </p:nvPicPr>
        <p:blipFill>
          <a:blip r:embed="rId3"/>
          <a:srcRect/>
          <a:stretch>
            <a:fillRect/>
          </a:stretch>
        </p:blipFill>
        <p:spPr bwMode="auto">
          <a:xfrm>
            <a:off x="3057384" y="4725144"/>
            <a:ext cx="2399672" cy="1792456"/>
          </a:xfrm>
          <a:prstGeom prst="rect">
            <a:avLst/>
          </a:prstGeom>
          <a:noFill/>
          <a:ln w="9525">
            <a:noFill/>
            <a:miter lim="800000"/>
            <a:headEnd/>
            <a:tailEnd/>
          </a:ln>
        </p:spPr>
      </p:pic>
      <p:sp>
        <p:nvSpPr>
          <p:cNvPr id="24584" name="Rectangle 5"/>
          <p:cNvSpPr>
            <a:spLocks noChangeArrowheads="1"/>
          </p:cNvSpPr>
          <p:nvPr/>
        </p:nvSpPr>
        <p:spPr bwMode="auto">
          <a:xfrm>
            <a:off x="0" y="0"/>
            <a:ext cx="9906000" cy="457200"/>
          </a:xfrm>
          <a:prstGeom prst="rect">
            <a:avLst/>
          </a:prstGeom>
          <a:noFill/>
          <a:ln w="9525">
            <a:noFill/>
            <a:miter lim="800000"/>
            <a:headEnd/>
            <a:tailEnd/>
          </a:ln>
        </p:spPr>
        <p:txBody>
          <a:bodyPr wrap="none" anchor="ctr">
            <a:spAutoFit/>
          </a:bodyPr>
          <a:lstStyle/>
          <a:p>
            <a:endParaRPr lang="zh-TW" altLang="en-US"/>
          </a:p>
        </p:txBody>
      </p:sp>
      <p:sp>
        <p:nvSpPr>
          <p:cNvPr id="16"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18" name="矩形 17"/>
          <p:cNvSpPr/>
          <p:nvPr/>
        </p:nvSpPr>
        <p:spPr>
          <a:xfrm>
            <a:off x="296956" y="914106"/>
            <a:ext cx="4801314" cy="461665"/>
          </a:xfrm>
          <a:prstGeom prst="rect">
            <a:avLst/>
          </a:prstGeom>
        </p:spPr>
        <p:txBody>
          <a:bodyPr wrap="none">
            <a:spAutoFit/>
          </a:bodyPr>
          <a:lstStyle/>
          <a:p>
            <a:r>
              <a:rPr lang="zh-TW" altLang="en-US" sz="2400" kern="100" dirty="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中央分隔島及左轉專用</a:t>
            </a:r>
            <a:r>
              <a:rPr lang="zh-TW" altLang="en-US"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道設計說明</a:t>
            </a:r>
            <a:endParaRPr lang="zh-TW" altLang="en-US" sz="2400" dirty="0">
              <a:solidFill>
                <a:srgbClr val="0000CC"/>
              </a:solidFill>
              <a:latin typeface="Adobe 楷体 Std R" panose="02020400000000000000" pitchFamily="18" charset="-128"/>
              <a:ea typeface="Adobe 楷体 Std R" panose="02020400000000000000" pitchFamily="18" charset="-128"/>
            </a:endParaRPr>
          </a:p>
        </p:txBody>
      </p:sp>
      <p:pic>
        <p:nvPicPr>
          <p:cNvPr id="4" name="圖片 3"/>
          <p:cNvPicPr>
            <a:picLocks noChangeAspect="1"/>
          </p:cNvPicPr>
          <p:nvPr/>
        </p:nvPicPr>
        <p:blipFill>
          <a:blip r:embed="rId4"/>
          <a:stretch>
            <a:fillRect/>
          </a:stretch>
        </p:blipFill>
        <p:spPr>
          <a:xfrm>
            <a:off x="467692" y="1900583"/>
            <a:ext cx="8970615" cy="2768914"/>
          </a:xfrm>
          <a:prstGeom prst="rect">
            <a:avLst/>
          </a:prstGeom>
        </p:spPr>
      </p:pic>
      <p:sp>
        <p:nvSpPr>
          <p:cNvPr id="22" name="文字方塊 19"/>
          <p:cNvSpPr txBox="1">
            <a:spLocks noChangeArrowheads="1"/>
          </p:cNvSpPr>
          <p:nvPr/>
        </p:nvSpPr>
        <p:spPr bwMode="auto">
          <a:xfrm>
            <a:off x="5529386" y="4852444"/>
            <a:ext cx="4248150" cy="1672900"/>
          </a:xfrm>
          <a:prstGeom prst="rect">
            <a:avLst/>
          </a:prstGeom>
          <a:noFill/>
          <a:ln w="9525">
            <a:noFill/>
            <a:miter lim="800000"/>
            <a:headEnd/>
            <a:tailEnd/>
          </a:ln>
        </p:spPr>
        <p:txBody>
          <a:bodyPr/>
          <a:lstStyle/>
          <a:p>
            <a:pPr marL="342900" indent="-342900" eaLnBrk="0" hangingPunct="0">
              <a:spcBef>
                <a:spcPct val="20000"/>
              </a:spcBef>
              <a:buClr>
                <a:srgbClr val="FF0000"/>
              </a:buClr>
              <a:buSzPct val="90000"/>
              <a:buFont typeface="Wingdings" pitchFamily="2" charset="2"/>
              <a:buChar char="l"/>
            </a:pPr>
            <a:r>
              <a:rPr lang="zh-TW" altLang="en-US" sz="1600" dirty="0">
                <a:latin typeface="標楷體" pitchFamily="65" charset="-120"/>
                <a:ea typeface="標楷體" pitchFamily="65" charset="-120"/>
              </a:rPr>
              <a:t>本道路配置</a:t>
            </a:r>
            <a:r>
              <a:rPr lang="zh-TW" altLang="en-US" sz="1600" dirty="0" smtClean="0">
                <a:latin typeface="標楷體" pitchFamily="65" charset="-120"/>
                <a:ea typeface="標楷體" pitchFamily="65" charset="-120"/>
              </a:rPr>
              <a:t>具有以下優點：</a:t>
            </a:r>
            <a:endParaRPr lang="en-US" altLang="zh-TW" sz="1600" dirty="0">
              <a:latin typeface="標楷體" pitchFamily="65" charset="-120"/>
              <a:ea typeface="標楷體" pitchFamily="65" charset="-120"/>
            </a:endParaRPr>
          </a:p>
          <a:p>
            <a:pPr marL="342900" indent="-342900" eaLnBrk="0" hangingPunct="0">
              <a:spcBef>
                <a:spcPts val="600"/>
              </a:spcBef>
              <a:buFont typeface="Calibri" pitchFamily="34" charset="0"/>
              <a:buAutoNum type="arabicParenR"/>
            </a:pPr>
            <a:r>
              <a:rPr lang="zh-TW" altLang="en-US" sz="1600" dirty="0">
                <a:latin typeface="標楷體" pitchFamily="65" charset="-120"/>
                <a:ea typeface="標楷體" pitchFamily="65" charset="-120"/>
              </a:rPr>
              <a:t>小客車轉向</a:t>
            </a:r>
            <a:r>
              <a:rPr lang="en-GB"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左轉</a:t>
            </a:r>
            <a:r>
              <a:rPr lang="en-GB"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容易。</a:t>
            </a:r>
            <a:endParaRPr lang="en-US" altLang="zh-TW" sz="1600" dirty="0">
              <a:latin typeface="標楷體" pitchFamily="65" charset="-120"/>
              <a:ea typeface="標楷體" pitchFamily="65" charset="-120"/>
            </a:endParaRPr>
          </a:p>
          <a:p>
            <a:pPr marL="342900" indent="-342900" eaLnBrk="0" hangingPunct="0">
              <a:buFont typeface="Calibri" pitchFamily="34" charset="0"/>
              <a:buAutoNum type="arabicParenR"/>
            </a:pPr>
            <a:r>
              <a:rPr lang="zh-TW" altLang="en-US" sz="1600" dirty="0">
                <a:latin typeface="標楷體" pitchFamily="65" charset="-120"/>
                <a:ea typeface="標楷體" pitchFamily="65" charset="-120"/>
              </a:rPr>
              <a:t>臨兩側民房車輛進出方便。</a:t>
            </a:r>
            <a:endParaRPr lang="en-US" altLang="zh-TW" sz="1600" dirty="0">
              <a:latin typeface="標楷體" pitchFamily="65" charset="-120"/>
              <a:ea typeface="標楷體" pitchFamily="65" charset="-120"/>
            </a:endParaRPr>
          </a:p>
          <a:p>
            <a:pPr marL="342900" indent="-342900" eaLnBrk="0" hangingPunct="0">
              <a:buFont typeface="Calibri" pitchFamily="34" charset="0"/>
              <a:buAutoNum type="arabicParenR"/>
            </a:pPr>
            <a:r>
              <a:rPr lang="zh-TW" altLang="en-US" sz="1600" dirty="0">
                <a:latin typeface="標楷體" pitchFamily="65" charset="-120"/>
                <a:ea typeface="標楷體" pitchFamily="65" charset="-120"/>
              </a:rPr>
              <a:t>中央分隔島及景觀設施帶可做為管線設施佈設之廊帶。</a:t>
            </a:r>
            <a:endParaRPr lang="en-US" altLang="zh-TW" sz="1600" dirty="0">
              <a:latin typeface="標楷體" pitchFamily="65" charset="-120"/>
              <a:ea typeface="標楷體" pitchFamily="65" charset="-120"/>
            </a:endParaRPr>
          </a:p>
          <a:p>
            <a:pPr marL="342900" indent="-342900" eaLnBrk="0" hangingPunct="0">
              <a:buFont typeface="Calibri" pitchFamily="34" charset="0"/>
              <a:buAutoNum type="arabicParenR"/>
            </a:pPr>
            <a:r>
              <a:rPr lang="zh-TW" altLang="en-US" sz="1600" dirty="0">
                <a:latin typeface="標楷體" pitchFamily="65" charset="-120"/>
                <a:ea typeface="標楷體" pitchFamily="65" charset="-120"/>
              </a:rPr>
              <a:t>景觀設施帶可規劃為路邊停車之空間。</a:t>
            </a:r>
          </a:p>
          <a:p>
            <a:pPr marL="342900" indent="-342900" eaLnBrk="0" hangingPunct="0"/>
            <a:endParaRPr lang="en-US" altLang="zh-TW" dirty="0">
              <a:latin typeface="標楷體" pitchFamily="65" charset="-120"/>
              <a:ea typeface="標楷體" pitchFamily="65" charset="-120"/>
              <a:cs typeface="Arial" charset="0"/>
            </a:endParaRPr>
          </a:p>
        </p:txBody>
      </p:sp>
      <p:sp>
        <p:nvSpPr>
          <p:cNvPr id="15" name="文字方塊 2"/>
          <p:cNvSpPr txBox="1">
            <a:spLocks noChangeArrowheads="1"/>
          </p:cNvSpPr>
          <p:nvPr/>
        </p:nvSpPr>
        <p:spPr bwMode="auto">
          <a:xfrm>
            <a:off x="1196944" y="6513751"/>
            <a:ext cx="1007984" cy="252000"/>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左轉專用道</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7" name="文字方塊 2"/>
          <p:cNvSpPr txBox="1">
            <a:spLocks noChangeArrowheads="1"/>
          </p:cNvSpPr>
          <p:nvPr/>
        </p:nvSpPr>
        <p:spPr bwMode="auto">
          <a:xfrm>
            <a:off x="3205180" y="6513751"/>
            <a:ext cx="2104080" cy="252000"/>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a:solidFill>
                  <a:srgbClr val="000000"/>
                </a:solidFill>
                <a:effectLst/>
                <a:latin typeface="微軟正黑體" panose="020B0604030504040204" pitchFamily="34" charset="-120"/>
                <a:ea typeface="微軟正黑體" panose="020B0604030504040204" pitchFamily="34" charset="-120"/>
              </a:rPr>
              <a:t>無</a:t>
            </a: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左轉專用道</a:t>
            </a:r>
            <a:r>
              <a:rPr lang="en-US" altLang="zh-TW" sz="1200" b="1" dirty="0" smtClean="0">
                <a:solidFill>
                  <a:srgbClr val="000000"/>
                </a:solidFill>
                <a:effectLst/>
                <a:latin typeface="微軟正黑體" panose="020B0604030504040204" pitchFamily="34" charset="-120"/>
                <a:ea typeface="微軟正黑體" panose="020B0604030504040204" pitchFamily="34" charset="-120"/>
              </a:rPr>
              <a:t>(</a:t>
            </a: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路口車流交織</a:t>
            </a:r>
            <a:r>
              <a:rPr lang="en-US" altLang="zh-TW" sz="1200" b="1" dirty="0" smtClean="0">
                <a:solidFill>
                  <a:srgbClr val="000000"/>
                </a:solidFill>
                <a:effectLst/>
                <a:latin typeface="微軟正黑體" panose="020B0604030504040204" pitchFamily="34" charset="-120"/>
                <a:ea typeface="微軟正黑體" panose="020B0604030504040204" pitchFamily="34" charset="-120"/>
              </a:rPr>
              <a:t>)</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6"/>
          </p:nvPr>
        </p:nvSpPr>
        <p:spPr>
          <a:xfrm>
            <a:off x="9433172" y="6503958"/>
            <a:ext cx="560388" cy="260350"/>
          </a:xfrm>
        </p:spPr>
        <p:txBody>
          <a:bodyPr/>
          <a:lstStyle/>
          <a:p>
            <a:pPr>
              <a:defRPr/>
            </a:pPr>
            <a:fld id="{86E99991-2832-4374-A186-16C02B504DF1}" type="slidenum">
              <a:rPr lang="zh-TW" altLang="en-US" smtClean="0">
                <a:latin typeface="Adobe 繁黑體 Std B" panose="020B0700000000000000" pitchFamily="34" charset="-120"/>
                <a:ea typeface="Adobe 繁黑體 Std B" panose="020B0700000000000000" pitchFamily="34" charset="-120"/>
              </a:rPr>
              <a:pPr>
                <a:defRPr/>
              </a:pPr>
              <a:t>12</a:t>
            </a:fld>
            <a:endParaRPr lang="zh-TW" altLang="en-US" dirty="0">
              <a:latin typeface="Adobe 繁黑體 Std B" panose="020B0700000000000000" pitchFamily="34" charset="-120"/>
              <a:ea typeface="Adobe 繁黑體 Std B" panose="020B0700000000000000" pitchFamily="34"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30" y="1503133"/>
            <a:ext cx="9246890" cy="5201376"/>
          </a:xfrm>
          <a:prstGeom prst="rect">
            <a:avLst/>
          </a:prstGeom>
        </p:spPr>
      </p:pic>
      <p:sp>
        <p:nvSpPr>
          <p:cNvPr id="9" name="矩形 8"/>
          <p:cNvSpPr/>
          <p:nvPr/>
        </p:nvSpPr>
        <p:spPr>
          <a:xfrm>
            <a:off x="6213504" y="6303903"/>
            <a:ext cx="3276000" cy="360000"/>
          </a:xfrm>
          <a:prstGeom prst="rect">
            <a:avLst/>
          </a:prstGeom>
          <a:solidFill>
            <a:schemeClr val="bg1"/>
          </a:solidFill>
        </p:spPr>
        <p:txBody>
          <a:bodyPr wrap="square">
            <a:spAutoFit/>
          </a:bodyPr>
          <a:lstStyle/>
          <a:p>
            <a:pPr>
              <a:defRPr/>
            </a:pPr>
            <a:r>
              <a:rPr lang="en-US" altLang="zh-TW" sz="2000" dirty="0" smtClean="0">
                <a:effectLst/>
                <a:latin typeface="Adobe 黑体 Std R" pitchFamily="34" charset="-128"/>
                <a:ea typeface="Adobe 黑体 Std R" pitchFamily="34" charset="-128"/>
              </a:rPr>
              <a:t>17K+600</a:t>
            </a:r>
            <a:r>
              <a:rPr lang="zh-TW" altLang="en-US" sz="2000" dirty="0" smtClean="0">
                <a:effectLst/>
                <a:latin typeface="Adobe 黑体 Std R" pitchFamily="34" charset="-128"/>
                <a:ea typeface="Adobe 黑体 Std R" pitchFamily="34" charset="-128"/>
              </a:rPr>
              <a:t>和平路口通車情形</a:t>
            </a:r>
            <a:endParaRPr lang="en-US" altLang="zh-TW" sz="2000" dirty="0">
              <a:effectLst/>
              <a:latin typeface="Adobe 黑体 Std R" pitchFamily="34" charset="-128"/>
              <a:ea typeface="Adobe 黑体 Std R" pitchFamily="34" charset="-128"/>
            </a:endParaRPr>
          </a:p>
        </p:txBody>
      </p:sp>
      <p:sp>
        <p:nvSpPr>
          <p:cNvPr id="11"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12" name="矩形 11"/>
          <p:cNvSpPr/>
          <p:nvPr/>
        </p:nvSpPr>
        <p:spPr>
          <a:xfrm>
            <a:off x="128464" y="914110"/>
            <a:ext cx="5416868" cy="461665"/>
          </a:xfrm>
          <a:prstGeom prst="rect">
            <a:avLst/>
          </a:prstGeom>
        </p:spPr>
        <p:txBody>
          <a:bodyPr wrap="none">
            <a:spAutoFit/>
          </a:bodyPr>
          <a:lstStyle/>
          <a:p>
            <a:r>
              <a:rPr lang="zh-TW" altLang="en-US" sz="2400" kern="100" dirty="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中央分隔島及左轉專用</a:t>
            </a:r>
            <a:r>
              <a:rPr lang="zh-TW" altLang="en-US"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道示意圖及成果</a:t>
            </a:r>
            <a:endParaRPr lang="zh-TW" altLang="en-US" sz="2400" dirty="0">
              <a:solidFill>
                <a:srgbClr val="0000CC"/>
              </a:solidFill>
              <a:latin typeface="Adobe 楷体 Std R" panose="02020400000000000000" pitchFamily="18" charset="-128"/>
              <a:ea typeface="Adobe 楷体 Std R" panose="02020400000000000000" pitchFamily="18" charset="-128"/>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450" y="1557338"/>
            <a:ext cx="9817100" cy="4751387"/>
          </a:xfrm>
          <a:prstGeom prst="rect">
            <a:avLst/>
          </a:prstGeom>
          <a:noFill/>
          <a:ln w="9525">
            <a:noFill/>
            <a:miter lim="800000"/>
            <a:headEnd/>
            <a:tailEnd/>
          </a:ln>
        </p:spPr>
      </p:pic>
      <p:sp>
        <p:nvSpPr>
          <p:cNvPr id="8" name="標題 5"/>
          <p:cNvSpPr>
            <a:spLocks noGrp="1"/>
          </p:cNvSpPr>
          <p:nvPr>
            <p:ph type="title"/>
          </p:nvPr>
        </p:nvSpPr>
        <p:spPr>
          <a:xfrm>
            <a:off x="347564" y="911225"/>
            <a:ext cx="2805236" cy="561975"/>
          </a:xfrm>
        </p:spPr>
        <p:txBody>
          <a:bodyPr/>
          <a:lstStyle/>
          <a:p>
            <a:pPr eaLnBrk="1" fontAlgn="auto" hangingPunct="1">
              <a:spcAft>
                <a:spcPts val="0"/>
              </a:spcAft>
              <a:defRPr/>
            </a:pPr>
            <a:r>
              <a:rPr sz="2400" dirty="0" smtClean="0">
                <a:solidFill>
                  <a:srgbClr val="0000CC"/>
                </a:solidFill>
                <a:latin typeface="標楷體" pitchFamily="65" charset="-120"/>
                <a:ea typeface="標楷體" pitchFamily="65" charset="-120"/>
                <a:cs typeface="+mj-cs"/>
              </a:rPr>
              <a:t>景觀美化設計說明</a:t>
            </a:r>
            <a:endParaRPr sz="2400" dirty="0">
              <a:solidFill>
                <a:srgbClr val="0000CC"/>
              </a:solidFill>
              <a:latin typeface="標楷體" pitchFamily="65" charset="-120"/>
              <a:ea typeface="標楷體" pitchFamily="65" charset="-120"/>
              <a:cs typeface="+mj-cs"/>
            </a:endParaRPr>
          </a:p>
        </p:txBody>
      </p:sp>
      <p:sp>
        <p:nvSpPr>
          <p:cNvPr id="2" name="投影片編號版面配置區 1"/>
          <p:cNvSpPr>
            <a:spLocks noGrp="1"/>
          </p:cNvSpPr>
          <p:nvPr>
            <p:ph type="sldNum" sz="quarter" idx="16"/>
          </p:nvPr>
        </p:nvSpPr>
        <p:spPr>
          <a:xfrm>
            <a:off x="9332374" y="6496719"/>
            <a:ext cx="560388" cy="260350"/>
          </a:xfrm>
        </p:spPr>
        <p:txBody>
          <a:bodyPr/>
          <a:lstStyle/>
          <a:p>
            <a:pPr>
              <a:defRPr/>
            </a:pPr>
            <a:fld id="{F86D2091-7D76-4924-B19B-AB4C46B05219}" type="slidenum">
              <a:rPr lang="zh-TW" altLang="en-US" smtClean="0">
                <a:latin typeface="Adobe 繁黑體 Std B" panose="020B0700000000000000" pitchFamily="34" charset="-120"/>
                <a:ea typeface="Adobe 繁黑體 Std B" panose="020B0700000000000000" pitchFamily="34" charset="-120"/>
              </a:rPr>
              <a:pPr>
                <a:defRPr/>
              </a:pPr>
              <a:t>13</a:t>
            </a:fld>
            <a:endParaRPr lang="zh-TW" altLang="en-US" dirty="0">
              <a:latin typeface="Adobe 繁黑體 Std B" panose="020B0700000000000000" pitchFamily="34" charset="-120"/>
              <a:ea typeface="Adobe 繁黑體 Std B" panose="020B0700000000000000" pitchFamily="34" charset="-120"/>
            </a:endParaRPr>
          </a:p>
        </p:txBody>
      </p:sp>
      <p:cxnSp>
        <p:nvCxnSpPr>
          <p:cNvPr id="7" name="直線接點 6"/>
          <p:cNvCxnSpPr/>
          <p:nvPr/>
        </p:nvCxnSpPr>
        <p:spPr>
          <a:xfrm rot="5400000">
            <a:off x="826294" y="2729706"/>
            <a:ext cx="53975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8394000" y="2111635"/>
            <a:ext cx="1512000" cy="769441"/>
          </a:xfrm>
          <a:prstGeom prst="rect">
            <a:avLst/>
          </a:prstGeom>
          <a:noFill/>
        </p:spPr>
        <p:txBody>
          <a:bodyPr>
            <a:spAutoFit/>
          </a:bodyPr>
          <a:lstStyle/>
          <a:p>
            <a:pPr algn="ctr">
              <a:spcBef>
                <a:spcPct val="20000"/>
              </a:spcBef>
              <a:buClr>
                <a:srgbClr val="FF0000"/>
              </a:buClr>
              <a:buSzPct val="90000"/>
              <a:defRPr/>
            </a:pPr>
            <a:r>
              <a:rPr lang="zh-TW" altLang="en-US" sz="2000" dirty="0">
                <a:solidFill>
                  <a:srgbClr val="FFFF00"/>
                </a:solidFill>
                <a:effectLst>
                  <a:glow rad="127000">
                    <a:srgbClr val="000066"/>
                  </a:glow>
                </a:effectLst>
                <a:latin typeface="標楷體" pitchFamily="65" charset="-120"/>
                <a:ea typeface="標楷體" pitchFamily="65" charset="-120"/>
                <a:cs typeface="Arial" charset="0"/>
              </a:rPr>
              <a:t>工程起點</a:t>
            </a:r>
            <a:endParaRPr lang="en-US" altLang="zh-TW" sz="2000" dirty="0">
              <a:solidFill>
                <a:srgbClr val="FFFF00"/>
              </a:solidFill>
              <a:effectLst>
                <a:glow rad="127000">
                  <a:srgbClr val="000066"/>
                </a:glow>
              </a:effectLst>
              <a:latin typeface="標楷體" pitchFamily="65" charset="-120"/>
              <a:ea typeface="標楷體" pitchFamily="65" charset="-120"/>
              <a:cs typeface="Arial" charset="0"/>
            </a:endParaRPr>
          </a:p>
          <a:p>
            <a:pPr algn="ctr">
              <a:spcBef>
                <a:spcPct val="20000"/>
              </a:spcBef>
              <a:buClr>
                <a:srgbClr val="FF0000"/>
              </a:buClr>
              <a:buSzPct val="90000"/>
              <a:defRPr/>
            </a:pPr>
            <a:r>
              <a:rPr lang="en-US" altLang="zh-TW" sz="2000" dirty="0" smtClean="0">
                <a:solidFill>
                  <a:srgbClr val="FFFF00"/>
                </a:solidFill>
                <a:effectLst>
                  <a:glow rad="127000">
                    <a:srgbClr val="000066"/>
                  </a:glow>
                </a:effectLst>
                <a:latin typeface="標楷體" pitchFamily="65" charset="-120"/>
                <a:ea typeface="標楷體" pitchFamily="65" charset="-120"/>
                <a:cs typeface="Arial" charset="0"/>
              </a:rPr>
              <a:t>19K+840</a:t>
            </a:r>
            <a:endParaRPr lang="en-US" altLang="zh-TW" sz="2000" dirty="0">
              <a:solidFill>
                <a:srgbClr val="FFFF00"/>
              </a:solidFill>
              <a:effectLst>
                <a:glow rad="127000">
                  <a:srgbClr val="000066"/>
                </a:glow>
              </a:effectLst>
              <a:latin typeface="標楷體" pitchFamily="65" charset="-120"/>
              <a:ea typeface="標楷體" pitchFamily="65" charset="-120"/>
              <a:cs typeface="Arial" charset="0"/>
            </a:endParaRPr>
          </a:p>
        </p:txBody>
      </p:sp>
      <p:cxnSp>
        <p:nvCxnSpPr>
          <p:cNvPr id="11" name="直線接點 10"/>
          <p:cNvCxnSpPr/>
          <p:nvPr/>
        </p:nvCxnSpPr>
        <p:spPr>
          <a:xfrm rot="5400000">
            <a:off x="9279732" y="3126581"/>
            <a:ext cx="53975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8022029" y="4797152"/>
            <a:ext cx="1512000" cy="769441"/>
          </a:xfrm>
          <a:prstGeom prst="rect">
            <a:avLst/>
          </a:prstGeom>
          <a:noFill/>
        </p:spPr>
        <p:txBody>
          <a:bodyPr>
            <a:spAutoFit/>
          </a:bodyPr>
          <a:lstStyle/>
          <a:p>
            <a:pPr algn="ctr">
              <a:spcBef>
                <a:spcPct val="20000"/>
              </a:spcBef>
              <a:buClr>
                <a:srgbClr val="FF0000"/>
              </a:buClr>
              <a:buSzPct val="90000"/>
              <a:defRPr/>
            </a:pPr>
            <a:r>
              <a:rPr lang="zh-TW" altLang="en-US" sz="2000" dirty="0">
                <a:solidFill>
                  <a:srgbClr val="FFFF00"/>
                </a:solidFill>
                <a:effectLst>
                  <a:glow rad="127000">
                    <a:srgbClr val="000066"/>
                  </a:glow>
                </a:effectLst>
                <a:latin typeface="標楷體" pitchFamily="65" charset="-120"/>
                <a:ea typeface="標楷體" pitchFamily="65" charset="-120"/>
                <a:cs typeface="Arial" charset="0"/>
              </a:rPr>
              <a:t>工程終點</a:t>
            </a:r>
            <a:endParaRPr lang="en-US" altLang="zh-TW" sz="2000" dirty="0">
              <a:solidFill>
                <a:srgbClr val="FFFF00"/>
              </a:solidFill>
              <a:effectLst>
                <a:glow rad="127000">
                  <a:srgbClr val="000066"/>
                </a:glow>
              </a:effectLst>
              <a:latin typeface="標楷體" pitchFamily="65" charset="-120"/>
              <a:ea typeface="標楷體" pitchFamily="65" charset="-120"/>
              <a:cs typeface="Arial" charset="0"/>
            </a:endParaRPr>
          </a:p>
          <a:p>
            <a:pPr algn="ctr">
              <a:spcBef>
                <a:spcPct val="20000"/>
              </a:spcBef>
              <a:buClr>
                <a:srgbClr val="FF0000"/>
              </a:buClr>
              <a:buSzPct val="90000"/>
              <a:defRPr/>
            </a:pPr>
            <a:r>
              <a:rPr lang="en-US" altLang="zh-TW" sz="2000" dirty="0" smtClean="0">
                <a:solidFill>
                  <a:srgbClr val="FFFF00"/>
                </a:solidFill>
                <a:effectLst>
                  <a:glow rad="127000">
                    <a:srgbClr val="000066"/>
                  </a:glow>
                </a:effectLst>
                <a:latin typeface="標楷體" pitchFamily="65" charset="-120"/>
                <a:ea typeface="標楷體" pitchFamily="65" charset="-120"/>
                <a:cs typeface="Arial" charset="0"/>
              </a:rPr>
              <a:t>22K+500</a:t>
            </a:r>
            <a:endParaRPr lang="en-US" altLang="zh-TW" sz="2000" dirty="0">
              <a:solidFill>
                <a:srgbClr val="FFFF00"/>
              </a:solidFill>
              <a:effectLst>
                <a:glow rad="127000">
                  <a:srgbClr val="000066"/>
                </a:glow>
              </a:effectLst>
              <a:latin typeface="標楷體" pitchFamily="65" charset="-120"/>
              <a:ea typeface="標楷體" pitchFamily="65" charset="-120"/>
              <a:cs typeface="Arial" charset="0"/>
            </a:endParaRPr>
          </a:p>
        </p:txBody>
      </p:sp>
      <p:sp>
        <p:nvSpPr>
          <p:cNvPr id="14" name="標題 5"/>
          <p:cNvSpPr txBox="1">
            <a:spLocks/>
          </p:cNvSpPr>
          <p:nvPr/>
        </p:nvSpPr>
        <p:spPr bwMode="auto">
          <a:xfrm>
            <a:off x="704528" y="243732"/>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圓角矩形 3"/>
          <p:cNvSpPr/>
          <p:nvPr/>
        </p:nvSpPr>
        <p:spPr>
          <a:xfrm>
            <a:off x="347564" y="4074864"/>
            <a:ext cx="9201249" cy="187441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6"/>
          </p:nvPr>
        </p:nvSpPr>
        <p:spPr>
          <a:xfrm>
            <a:off x="9324975" y="6525344"/>
            <a:ext cx="560388" cy="260350"/>
          </a:xfrm>
        </p:spPr>
        <p:txBody>
          <a:bodyPr/>
          <a:lstStyle/>
          <a:p>
            <a:pPr>
              <a:defRPr/>
            </a:pPr>
            <a:fld id="{459A2893-CA90-40C6-87A8-F5FB1FA3E88C}" type="slidenum">
              <a:rPr lang="zh-TW" altLang="en-US" smtClean="0"/>
              <a:pPr>
                <a:defRPr/>
              </a:pPr>
              <a:t>14</a:t>
            </a:fld>
            <a:endParaRPr lang="zh-TW" altLang="en-US" dirty="0"/>
          </a:p>
        </p:txBody>
      </p:sp>
      <p:sp>
        <p:nvSpPr>
          <p:cNvPr id="34819" name="矩形 3"/>
          <p:cNvSpPr>
            <a:spLocks noChangeArrowheads="1"/>
          </p:cNvSpPr>
          <p:nvPr/>
        </p:nvSpPr>
        <p:spPr bwMode="auto">
          <a:xfrm>
            <a:off x="416496" y="1412776"/>
            <a:ext cx="8692455" cy="2246769"/>
          </a:xfrm>
          <a:prstGeom prst="rect">
            <a:avLst/>
          </a:prstGeom>
          <a:noFill/>
          <a:ln w="9525">
            <a:noFill/>
            <a:miter lim="800000"/>
            <a:headEnd/>
            <a:tailEnd/>
          </a:ln>
        </p:spPr>
        <p:txBody>
          <a:bodyPr wrap="square">
            <a:spAutoFit/>
          </a:bodyPr>
          <a:lstStyle/>
          <a:p>
            <a:pPr marL="457200" indent="-457200">
              <a:buFont typeface="Wingdings" panose="05000000000000000000" pitchFamily="2" charset="2"/>
              <a:buChar char="Ø"/>
            </a:pPr>
            <a:r>
              <a:rPr lang="zh-TW" altLang="en-US" sz="2800" dirty="0" smtClean="0">
                <a:latin typeface="標楷體" pitchFamily="65" charset="-120"/>
                <a:ea typeface="標楷體" pitchFamily="65" charset="-120"/>
              </a:rPr>
              <a:t>人行道及中央分隔島植</a:t>
            </a:r>
            <a:r>
              <a:rPr lang="zh-TW" altLang="en-US" sz="2800" dirty="0">
                <a:latin typeface="標楷體" pitchFamily="65" charset="-120"/>
                <a:ea typeface="標楷體" pitchFamily="65" charset="-120"/>
              </a:rPr>
              <a:t>栽</a:t>
            </a:r>
            <a:r>
              <a:rPr lang="zh-TW" altLang="en-US" sz="2800" dirty="0" smtClean="0">
                <a:latin typeface="標楷體" pitchFamily="65" charset="-120"/>
                <a:ea typeface="標楷體" pitchFamily="65" charset="-120"/>
              </a:rPr>
              <a:t>種植</a:t>
            </a:r>
            <a:endParaRPr lang="en-US" altLang="zh-TW" sz="2800" dirty="0" smtClean="0">
              <a:latin typeface="標楷體" pitchFamily="65" charset="-120"/>
              <a:ea typeface="標楷體" pitchFamily="65" charset="-120"/>
            </a:endParaRPr>
          </a:p>
          <a:p>
            <a:pPr marL="457200" indent="-457200">
              <a:buFont typeface="Wingdings" panose="05000000000000000000" pitchFamily="2" charset="2"/>
              <a:buChar char="Ø"/>
            </a:pPr>
            <a:r>
              <a:rPr lang="zh-TW" altLang="en-US" sz="2800" dirty="0" smtClean="0">
                <a:latin typeface="標楷體" pitchFamily="65" charset="-120"/>
                <a:ea typeface="標楷體" pitchFamily="65" charset="-120"/>
              </a:rPr>
              <a:t>採</a:t>
            </a:r>
            <a:r>
              <a:rPr lang="zh-TW" altLang="en-US" sz="2800" dirty="0">
                <a:latin typeface="標楷體" pitchFamily="65" charset="-120"/>
                <a:ea typeface="標楷體" pitchFamily="65" charset="-120"/>
              </a:rPr>
              <a:t>優先使用既有可用路樹先移植於指定</a:t>
            </a:r>
            <a:r>
              <a:rPr lang="zh-TW" altLang="en-US" sz="2800" dirty="0" smtClean="0">
                <a:latin typeface="標楷體" pitchFamily="65" charset="-120"/>
                <a:ea typeface="標楷體" pitchFamily="65" charset="-120"/>
              </a:rPr>
              <a:t>地點</a:t>
            </a:r>
            <a:endParaRPr lang="en-US" altLang="zh-TW" sz="2800" dirty="0" smtClean="0">
              <a:latin typeface="標楷體" pitchFamily="65" charset="-120"/>
              <a:ea typeface="標楷體" pitchFamily="65" charset="-120"/>
            </a:endParaRPr>
          </a:p>
          <a:p>
            <a:pPr marL="457200" indent="-457200">
              <a:buFont typeface="Wingdings" panose="05000000000000000000" pitchFamily="2" charset="2"/>
              <a:buChar char="Ø"/>
            </a:pPr>
            <a:r>
              <a:rPr lang="zh-TW" altLang="en-US" sz="2800" dirty="0" smtClean="0">
                <a:latin typeface="標楷體" pitchFamily="65" charset="-120"/>
                <a:ea typeface="標楷體" pitchFamily="65" charset="-120"/>
              </a:rPr>
              <a:t>再</a:t>
            </a:r>
            <a:r>
              <a:rPr lang="zh-TW" altLang="en-US" sz="2800" dirty="0">
                <a:latin typeface="標楷體" pitchFamily="65" charset="-120"/>
                <a:ea typeface="標楷體" pitchFamily="65" charset="-120"/>
              </a:rPr>
              <a:t>移植回中央分隔島及設施</a:t>
            </a:r>
            <a:r>
              <a:rPr lang="zh-TW" altLang="en-US" sz="2800" dirty="0" smtClean="0">
                <a:latin typeface="標楷體" pitchFamily="65" charset="-120"/>
                <a:ea typeface="標楷體" pitchFamily="65" charset="-120"/>
              </a:rPr>
              <a:t>帶。</a:t>
            </a:r>
            <a:endParaRPr lang="en-US" altLang="zh-TW" sz="2800" dirty="0">
              <a:latin typeface="標楷體" pitchFamily="65" charset="-120"/>
              <a:ea typeface="標楷體" pitchFamily="65" charset="-120"/>
            </a:endParaRPr>
          </a:p>
          <a:p>
            <a:pPr marL="457200" indent="-457200">
              <a:buFont typeface="Wingdings" panose="05000000000000000000" pitchFamily="2" charset="2"/>
              <a:buChar char="Ø"/>
            </a:pPr>
            <a:r>
              <a:rPr lang="zh-TW" altLang="en-US" sz="2800" dirty="0" smtClean="0">
                <a:latin typeface="標楷體" pitchFamily="65" charset="-120"/>
                <a:ea typeface="標楷體" pitchFamily="65" charset="-120"/>
              </a:rPr>
              <a:t>人行道</a:t>
            </a:r>
            <a:r>
              <a:rPr lang="zh-TW" altLang="en-US" sz="2800" dirty="0">
                <a:latin typeface="標楷體" pitchFamily="65" charset="-120"/>
                <a:ea typeface="標楷體" pitchFamily="65" charset="-120"/>
              </a:rPr>
              <a:t>採用透水</a:t>
            </a:r>
            <a:r>
              <a:rPr lang="zh-TW" altLang="en-US" sz="2800" dirty="0" smtClean="0">
                <a:latin typeface="標楷體" pitchFamily="65" charset="-120"/>
                <a:ea typeface="標楷體" pitchFamily="65" charset="-120"/>
              </a:rPr>
              <a:t>鋪面以</a:t>
            </a:r>
            <a:r>
              <a:rPr lang="zh-TW" altLang="en-US" sz="2800" dirty="0">
                <a:latin typeface="標楷體" pitchFamily="65" charset="-120"/>
                <a:ea typeface="標楷體" pitchFamily="65" charset="-120"/>
              </a:rPr>
              <a:t>達保水綠能循環效果</a:t>
            </a:r>
            <a:endParaRPr lang="en-US" altLang="zh-TW" sz="2800" dirty="0">
              <a:latin typeface="標楷體" pitchFamily="65" charset="-120"/>
              <a:ea typeface="標楷體" pitchFamily="65" charset="-120"/>
            </a:endParaRPr>
          </a:p>
          <a:p>
            <a:pPr marL="457200" indent="-457200">
              <a:buFont typeface="Wingdings" panose="05000000000000000000" pitchFamily="2" charset="2"/>
              <a:buChar char="Ø"/>
            </a:pPr>
            <a:endParaRPr lang="zh-TW" altLang="en-US" sz="2800" dirty="0">
              <a:latin typeface="標楷體" pitchFamily="65" charset="-120"/>
              <a:ea typeface="標楷體" pitchFamily="65" charset="-120"/>
            </a:endParaRPr>
          </a:p>
        </p:txBody>
      </p:sp>
      <p:sp>
        <p:nvSpPr>
          <p:cNvPr id="5" name="標題 5"/>
          <p:cNvSpPr>
            <a:spLocks noGrp="1"/>
          </p:cNvSpPr>
          <p:nvPr>
            <p:ph type="title"/>
          </p:nvPr>
        </p:nvSpPr>
        <p:spPr>
          <a:xfrm>
            <a:off x="596591" y="850801"/>
            <a:ext cx="4428417" cy="561975"/>
          </a:xfrm>
        </p:spPr>
        <p:txBody>
          <a:bodyPr/>
          <a:lstStyle/>
          <a:p>
            <a:pPr eaLnBrk="1" fontAlgn="auto" hangingPunct="1">
              <a:spcAft>
                <a:spcPts val="0"/>
              </a:spcAft>
              <a:defRPr/>
            </a:pPr>
            <a:r>
              <a:rPr lang="zh-TW" altLang="en-US" sz="2400" dirty="0" smtClean="0">
                <a:solidFill>
                  <a:srgbClr val="0000CC"/>
                </a:solidFill>
                <a:latin typeface="標楷體" panose="03000509000000000000" pitchFamily="65" charset="-120"/>
                <a:ea typeface="標楷體" panose="03000509000000000000" pitchFamily="65" charset="-120"/>
                <a:cs typeface="+mj-cs"/>
              </a:rPr>
              <a:t>人行環境及植生</a:t>
            </a:r>
            <a:r>
              <a:rPr sz="2400" dirty="0" smtClean="0">
                <a:solidFill>
                  <a:srgbClr val="0000CC"/>
                </a:solidFill>
                <a:latin typeface="標楷體" panose="03000509000000000000" pitchFamily="65" charset="-120"/>
                <a:ea typeface="標楷體" panose="03000509000000000000" pitchFamily="65" charset="-120"/>
                <a:cs typeface="+mj-cs"/>
              </a:rPr>
              <a:t>規劃</a:t>
            </a:r>
            <a:r>
              <a:rPr lang="zh-TW" altLang="en-US" sz="2400" dirty="0" smtClean="0">
                <a:solidFill>
                  <a:srgbClr val="0000CC"/>
                </a:solidFill>
                <a:latin typeface="標楷體" panose="03000509000000000000" pitchFamily="65" charset="-120"/>
                <a:ea typeface="標楷體" panose="03000509000000000000" pitchFamily="65" charset="-120"/>
                <a:cs typeface="+mj-cs"/>
              </a:rPr>
              <a:t>說明</a:t>
            </a:r>
            <a:endParaRPr sz="2400" dirty="0">
              <a:solidFill>
                <a:srgbClr val="0000CC"/>
              </a:solidFill>
              <a:latin typeface="標楷體" panose="03000509000000000000" pitchFamily="65" charset="-120"/>
              <a:ea typeface="標楷體" panose="03000509000000000000" pitchFamily="65" charset="-120"/>
              <a:cs typeface="+mj-cs"/>
            </a:endParaRPr>
          </a:p>
        </p:txBody>
      </p:sp>
      <p:sp>
        <p:nvSpPr>
          <p:cNvPr id="12"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pic>
        <p:nvPicPr>
          <p:cNvPr id="8" name="圖片 59"/>
          <p:cNvPicPr>
            <a:picLocks noChangeAspect="1" noChangeArrowheads="1"/>
          </p:cNvPicPr>
          <p:nvPr/>
        </p:nvPicPr>
        <p:blipFill>
          <a:blip r:embed="rId2"/>
          <a:srcRect/>
          <a:stretch>
            <a:fillRect/>
          </a:stretch>
        </p:blipFill>
        <p:spPr bwMode="auto">
          <a:xfrm>
            <a:off x="200472" y="3583872"/>
            <a:ext cx="9247187" cy="29416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61CC3497-EE36-4665-8EBE-1DAAC3591AB2}" type="slidenum">
              <a:rPr lang="zh-TW" altLang="en-US" smtClean="0"/>
              <a:pPr>
                <a:defRPr/>
              </a:pPr>
              <a:t>15</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301678" y="879103"/>
            <a:ext cx="2800767" cy="461665"/>
          </a:xfrm>
          <a:prstGeom prst="rect">
            <a:avLst/>
          </a:prstGeom>
        </p:spPr>
        <p:txBody>
          <a:bodyPr wrap="non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經費預估</a:t>
            </a:r>
            <a:r>
              <a:rPr lang="en-US" altLang="zh-TW"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用地取得</a:t>
            </a:r>
            <a:endParaRPr lang="zh-TW" altLang="en-US" sz="2400" dirty="0">
              <a:solidFill>
                <a:srgbClr val="0000CC"/>
              </a:solidFill>
              <a:latin typeface="標楷體" panose="03000509000000000000" pitchFamily="65" charset="-120"/>
              <a:ea typeface="標楷體" panose="03000509000000000000" pitchFamily="65" charset="-120"/>
            </a:endParaRPr>
          </a:p>
        </p:txBody>
      </p:sp>
      <p:sp>
        <p:nvSpPr>
          <p:cNvPr id="7" name="Rectangle 1"/>
          <p:cNvSpPr>
            <a:spLocks noChangeArrowheads="1"/>
          </p:cNvSpPr>
          <p:nvPr/>
        </p:nvSpPr>
        <p:spPr bwMode="auto">
          <a:xfrm>
            <a:off x="289821" y="1340768"/>
            <a:ext cx="936104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3838"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3838"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本案拓寬全線</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193</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線</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19K+840</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至</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22K+500</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（南海四街至花蓮大橋段）應取得私有用地合計</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億</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3,691</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萬餘元、應取得經濟部工業局土地合計</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億</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2,308</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萬餘元。沿線主要為稻田、菜園，及部分民宅及工廠，所需費用依據「花蓮縣興辦公共工程用地拆遷物拆遷補償救濟自治條例」查估補償，估計所需地上物補償費約</a:t>
            </a:r>
            <a:r>
              <a:rPr kumimoji="0" lang="en-US" altLang="zh-TW"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720</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萬元整。</a:t>
            </a:r>
            <a:endPar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223838" algn="l" defTabSz="914400" rtl="0" eaLnBrk="0" fontAlgn="base" latinLnBrk="0" hangingPunct="0">
              <a:lnSpc>
                <a:spcPct val="100000"/>
              </a:lnSpc>
              <a:spcBef>
                <a:spcPts val="60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本次提案之</a:t>
            </a:r>
            <a:r>
              <a:rPr kumimoji="0" lang="zh-TW" altLang="en-US" sz="16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用地及地上物補償費用共</a:t>
            </a:r>
            <a:r>
              <a:rPr kumimoji="0" lang="en-US" altLang="zh-TW" sz="16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kumimoji="0" lang="zh-TW" altLang="en-US" sz="16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億</a:t>
            </a:r>
            <a:r>
              <a:rPr kumimoji="0" lang="en-US" altLang="zh-TW" sz="160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6,720</a:t>
            </a:r>
            <a:r>
              <a:rPr kumimoji="0" lang="zh-TW" altLang="en-US" sz="16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萬元</a:t>
            </a:r>
            <a:r>
              <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，請見下表。</a:t>
            </a:r>
            <a:endParaRPr kumimoji="0" lang="zh-TW" altLang="en-US" sz="16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p:txBody>
      </p:sp>
      <p:sp>
        <p:nvSpPr>
          <p:cNvPr id="8" name="矩形 7"/>
          <p:cNvSpPr/>
          <p:nvPr/>
        </p:nvSpPr>
        <p:spPr>
          <a:xfrm>
            <a:off x="904434" y="4653136"/>
            <a:ext cx="2608406" cy="369332"/>
          </a:xfrm>
          <a:prstGeom prst="rect">
            <a:avLst/>
          </a:prstGeom>
        </p:spPr>
        <p:txBody>
          <a:bodyPr wrap="none">
            <a:spAutoFit/>
          </a:bodyPr>
          <a:lstStyle/>
          <a:p>
            <a:r>
              <a:rPr kumimoji="0" lang="zh-TW" altLang="en-US" dirty="0">
                <a:latin typeface="標楷體" panose="03000509000000000000" pitchFamily="65" charset="-120"/>
                <a:ea typeface="標楷體" panose="03000509000000000000" pitchFamily="65" charset="-120"/>
                <a:cs typeface="Times New Roman" panose="02020603050405020304" pitchFamily="18" charset="0"/>
              </a:rPr>
              <a:t>本次</a:t>
            </a:r>
            <a:r>
              <a:rPr kumimoji="0" lang="zh-TW" altLang="en-US" dirty="0" smtClean="0">
                <a:latin typeface="標楷體" panose="03000509000000000000" pitchFamily="65" charset="-120"/>
                <a:ea typeface="標楷體" panose="03000509000000000000" pitchFamily="65" charset="-120"/>
                <a:cs typeface="Times New Roman" panose="02020603050405020304" pitchFamily="18" charset="0"/>
              </a:rPr>
              <a:t>提案中央款試算表</a:t>
            </a:r>
            <a:r>
              <a:rPr kumimoji="0" lang="en-US" altLang="zh-TW" dirty="0" smtClean="0">
                <a:latin typeface="標楷體" panose="03000509000000000000" pitchFamily="65" charset="-120"/>
                <a:ea typeface="標楷體" panose="03000509000000000000" pitchFamily="65" charset="-120"/>
                <a:cs typeface="Times New Roman" panose="02020603050405020304" pitchFamily="18" charset="0"/>
              </a:rPr>
              <a: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5042145"/>
            <a:ext cx="7056784" cy="16495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表格 8"/>
          <p:cNvGraphicFramePr>
            <a:graphicFrameLocks noGrp="1"/>
          </p:cNvGraphicFramePr>
          <p:nvPr>
            <p:extLst>
              <p:ext uri="{D42A27DB-BD31-4B8C-83A1-F6EECF244321}">
                <p14:modId xmlns:p14="http://schemas.microsoft.com/office/powerpoint/2010/main" val="1483771328"/>
              </p:ext>
            </p:extLst>
          </p:nvPr>
        </p:nvGraphicFramePr>
        <p:xfrm>
          <a:off x="1424608" y="2760828"/>
          <a:ext cx="5832647" cy="1872630"/>
        </p:xfrm>
        <a:graphic>
          <a:graphicData uri="http://schemas.openxmlformats.org/drawingml/2006/table">
            <a:tbl>
              <a:tblPr firstRow="1" firstCol="1" bandRow="1">
                <a:tableStyleId>{5C22544A-7EE6-4342-B048-85BDC9FD1C3A}</a:tableStyleId>
              </a:tblPr>
              <a:tblGrid>
                <a:gridCol w="1723282"/>
                <a:gridCol w="2133521"/>
                <a:gridCol w="1975844"/>
              </a:tblGrid>
              <a:tr h="312105">
                <a:tc>
                  <a:txBody>
                    <a:bodyPr/>
                    <a:lstStyle/>
                    <a:p>
                      <a:pPr algn="ctr">
                        <a:lnSpc>
                          <a:spcPts val="2400"/>
                        </a:lnSpc>
                        <a:spcAft>
                          <a:spcPts val="0"/>
                        </a:spcAft>
                      </a:pPr>
                      <a:r>
                        <a:rPr lang="zh-TW" sz="1200" kern="100" dirty="0">
                          <a:effectLst/>
                        </a:rPr>
                        <a:t>項目</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zh-TW" sz="1200" kern="100">
                          <a:effectLst/>
                        </a:rPr>
                        <a:t>費用</a:t>
                      </a:r>
                      <a:r>
                        <a:rPr lang="en-US" sz="1200" kern="100">
                          <a:effectLst/>
                        </a:rPr>
                        <a:t>(</a:t>
                      </a:r>
                      <a:r>
                        <a:rPr lang="zh-TW" sz="1200" kern="100">
                          <a:effectLst/>
                        </a:rPr>
                        <a:t>元</a:t>
                      </a:r>
                      <a:r>
                        <a:rPr lang="en-US" sz="1200" kern="100">
                          <a:effectLst/>
                        </a:rPr>
                        <a:t>)</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zh-TW" sz="1200" kern="100">
                          <a:effectLst/>
                        </a:rPr>
                        <a:t>拓寬部份應取得面積</a:t>
                      </a:r>
                      <a:r>
                        <a:rPr lang="en-US" sz="1200" kern="100">
                          <a:effectLst/>
                        </a:rPr>
                        <a:t>(m</a:t>
                      </a:r>
                      <a:r>
                        <a:rPr lang="en-US" sz="1200" kern="100" baseline="30000">
                          <a:effectLst/>
                        </a:rPr>
                        <a:t>2</a:t>
                      </a:r>
                      <a:r>
                        <a:rPr lang="en-US" sz="1200" kern="100">
                          <a:effectLst/>
                        </a:rPr>
                        <a:t>)</a:t>
                      </a:r>
                      <a:endParaRPr lang="zh-TW" sz="1200" kern="100">
                        <a:effectLst/>
                        <a:latin typeface="Times New Roman" panose="02020603050405020304" pitchFamily="18" charset="0"/>
                        <a:ea typeface="新細明體" panose="02020500000000000000" pitchFamily="18" charset="-120"/>
                      </a:endParaRPr>
                    </a:p>
                  </a:txBody>
                  <a:tcPr marL="68580" marR="68580" marT="0" marB="0"/>
                </a:tc>
              </a:tr>
              <a:tr h="312105">
                <a:tc>
                  <a:txBody>
                    <a:bodyPr/>
                    <a:lstStyle/>
                    <a:p>
                      <a:pPr algn="ctr">
                        <a:lnSpc>
                          <a:spcPts val="2400"/>
                        </a:lnSpc>
                        <a:spcAft>
                          <a:spcPts val="0"/>
                        </a:spcAft>
                      </a:pPr>
                      <a:r>
                        <a:rPr lang="zh-TW" sz="1200" kern="100">
                          <a:effectLst/>
                        </a:rPr>
                        <a:t>經濟部工業局土地</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123,083,480</a:t>
                      </a:r>
                      <a:endParaRPr lang="zh-TW" sz="14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13,691</a:t>
                      </a:r>
                      <a:endParaRPr lang="zh-TW" sz="1400" kern="100">
                        <a:effectLst/>
                        <a:latin typeface="Times New Roman" panose="02020603050405020304" pitchFamily="18" charset="0"/>
                        <a:ea typeface="新細明體" panose="02020500000000000000" pitchFamily="18" charset="-120"/>
                      </a:endParaRPr>
                    </a:p>
                  </a:txBody>
                  <a:tcPr marL="68580" marR="68580" marT="0" marB="0"/>
                </a:tc>
              </a:tr>
              <a:tr h="312105">
                <a:tc>
                  <a:txBody>
                    <a:bodyPr/>
                    <a:lstStyle/>
                    <a:p>
                      <a:pPr algn="ctr">
                        <a:lnSpc>
                          <a:spcPts val="2400"/>
                        </a:lnSpc>
                        <a:spcAft>
                          <a:spcPts val="0"/>
                        </a:spcAft>
                      </a:pPr>
                      <a:r>
                        <a:rPr lang="zh-TW" sz="1200" kern="100">
                          <a:effectLst/>
                        </a:rPr>
                        <a:t>私有用地</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136,919,936</a:t>
                      </a:r>
                      <a:endParaRPr lang="zh-TW" sz="14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9,165</a:t>
                      </a:r>
                      <a:endParaRPr lang="zh-TW" sz="1400" kern="100">
                        <a:effectLst/>
                        <a:latin typeface="Times New Roman" panose="02020603050405020304" pitchFamily="18" charset="0"/>
                        <a:ea typeface="新細明體" panose="02020500000000000000" pitchFamily="18" charset="-120"/>
                      </a:endParaRPr>
                    </a:p>
                  </a:txBody>
                  <a:tcPr marL="68580" marR="68580" marT="0" marB="0"/>
                </a:tc>
              </a:tr>
              <a:tr h="312105">
                <a:tc>
                  <a:txBody>
                    <a:bodyPr/>
                    <a:lstStyle/>
                    <a:p>
                      <a:pPr algn="ctr">
                        <a:lnSpc>
                          <a:spcPts val="2400"/>
                        </a:lnSpc>
                        <a:spcAft>
                          <a:spcPts val="0"/>
                        </a:spcAft>
                      </a:pPr>
                      <a:r>
                        <a:rPr lang="zh-TW" sz="1200" kern="100">
                          <a:effectLst/>
                        </a:rPr>
                        <a:t>公有地</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zh-TW" sz="1400" kern="100">
                          <a:effectLst/>
                        </a:rPr>
                        <a:t>撥用</a:t>
                      </a:r>
                      <a:endParaRPr lang="zh-TW" sz="14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dirty="0" smtClean="0">
                          <a:effectLst/>
                        </a:rPr>
                        <a:t>3,729</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tc>
              </a:tr>
              <a:tr h="312105">
                <a:tc>
                  <a:txBody>
                    <a:bodyPr/>
                    <a:lstStyle/>
                    <a:p>
                      <a:pPr algn="ctr">
                        <a:lnSpc>
                          <a:spcPts val="2400"/>
                        </a:lnSpc>
                        <a:spcAft>
                          <a:spcPts val="0"/>
                        </a:spcAft>
                      </a:pPr>
                      <a:r>
                        <a:rPr lang="zh-TW" sz="1200" kern="100">
                          <a:effectLst/>
                        </a:rPr>
                        <a:t>地上物補償費</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7,200,000</a:t>
                      </a:r>
                      <a:endParaRPr lang="zh-TW" sz="14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a:effectLst/>
                        </a:rPr>
                        <a:t> </a:t>
                      </a:r>
                      <a:endParaRPr lang="zh-TW" sz="1400" kern="100">
                        <a:effectLst/>
                        <a:latin typeface="Times New Roman" panose="02020603050405020304" pitchFamily="18" charset="0"/>
                        <a:ea typeface="新細明體" panose="02020500000000000000" pitchFamily="18" charset="-120"/>
                      </a:endParaRPr>
                    </a:p>
                  </a:txBody>
                  <a:tcPr marL="68580" marR="68580" marT="0" marB="0"/>
                </a:tc>
              </a:tr>
              <a:tr h="312105">
                <a:tc>
                  <a:txBody>
                    <a:bodyPr/>
                    <a:lstStyle/>
                    <a:p>
                      <a:pPr algn="ctr">
                        <a:lnSpc>
                          <a:spcPts val="2400"/>
                        </a:lnSpc>
                        <a:spcAft>
                          <a:spcPts val="0"/>
                        </a:spcAft>
                      </a:pPr>
                      <a:r>
                        <a:rPr lang="zh-TW" sz="1200" kern="100">
                          <a:effectLst/>
                        </a:rPr>
                        <a:t>合計</a:t>
                      </a:r>
                      <a:endParaRPr lang="zh-TW" sz="1200" kern="10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dirty="0">
                          <a:effectLst/>
                        </a:rPr>
                        <a:t>267,203,416</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tc>
                <a:tc>
                  <a:txBody>
                    <a:bodyPr/>
                    <a:lstStyle/>
                    <a:p>
                      <a:pPr algn="ctr">
                        <a:lnSpc>
                          <a:spcPts val="2400"/>
                        </a:lnSpc>
                        <a:spcAft>
                          <a:spcPts val="0"/>
                        </a:spcAft>
                      </a:pPr>
                      <a:r>
                        <a:rPr lang="en-US" sz="1400" kern="100" dirty="0" smtClean="0">
                          <a:effectLst/>
                        </a:rPr>
                        <a:t>26,585</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tc>
              </a:tr>
            </a:tbl>
          </a:graphicData>
        </a:graphic>
      </p:graphicFrame>
    </p:spTree>
    <p:extLst>
      <p:ext uri="{BB962C8B-B14F-4D97-AF65-F5344CB8AC3E}">
        <p14:creationId xmlns:p14="http://schemas.microsoft.com/office/powerpoint/2010/main" val="163515398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612" y="6521600"/>
            <a:ext cx="560388" cy="260350"/>
          </a:xfrm>
        </p:spPr>
        <p:txBody>
          <a:bodyPr/>
          <a:lstStyle/>
          <a:p>
            <a:pPr>
              <a:defRPr/>
            </a:pPr>
            <a:fld id="{61CC3497-EE36-4665-8EBE-1DAAC3591AB2}" type="slidenum">
              <a:rPr lang="zh-TW" altLang="en-US" smtClean="0"/>
              <a:pPr>
                <a:defRPr/>
              </a:pPr>
              <a:t>16</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206997" y="951251"/>
            <a:ext cx="2185214" cy="461665"/>
          </a:xfrm>
          <a:prstGeom prst="rect">
            <a:avLst/>
          </a:prstGeom>
        </p:spPr>
        <p:txBody>
          <a:bodyPr wrap="non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用地經費說明</a:t>
            </a:r>
            <a:r>
              <a:rPr lang="en-US" altLang="zh-TW"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1</a:t>
            </a:r>
            <a:endParaRPr lang="zh-TW" altLang="en-US" sz="2400" dirty="0">
              <a:solidFill>
                <a:srgbClr val="0000CC"/>
              </a:solidFill>
              <a:latin typeface="標楷體" panose="03000509000000000000" pitchFamily="65" charset="-120"/>
              <a:ea typeface="標楷體" panose="03000509000000000000" pitchFamily="65" charset="-120"/>
            </a:endParaRPr>
          </a:p>
        </p:txBody>
      </p:sp>
      <p:sp>
        <p:nvSpPr>
          <p:cNvPr id="6" name="矩形 5"/>
          <p:cNvSpPr/>
          <p:nvPr/>
        </p:nvSpPr>
        <p:spPr>
          <a:xfrm>
            <a:off x="315308" y="1550544"/>
            <a:ext cx="9131367" cy="877163"/>
          </a:xfrm>
          <a:prstGeom prst="rect">
            <a:avLst/>
          </a:prstGeom>
        </p:spPr>
        <p:txBody>
          <a:bodyPr wrap="square">
            <a:spAutoFit/>
          </a:bodyPr>
          <a:lstStyle/>
          <a:p>
            <a:pPr algn="just">
              <a:lnSpc>
                <a:spcPts val="1800"/>
              </a:lnSpc>
              <a:spcAft>
                <a:spcPts val="0"/>
              </a:spcAft>
            </a:pPr>
            <a:r>
              <a:rPr lang="zh-TW" altLang="zh-TW" kern="100" dirty="0">
                <a:latin typeface="Times New Roman" panose="02020603050405020304" pitchFamily="18" charset="0"/>
                <a:ea typeface="標楷體" panose="03000509000000000000" pitchFamily="65" charset="-120"/>
              </a:rPr>
              <a:t>本次計畫路段</a:t>
            </a:r>
            <a:r>
              <a:rPr lang="en-US" altLang="zh-TW" kern="100" dirty="0">
                <a:latin typeface="Times New Roman" panose="02020603050405020304" pitchFamily="18" charset="0"/>
                <a:ea typeface="標楷體" panose="03000509000000000000" pitchFamily="65" charset="-120"/>
              </a:rPr>
              <a:t>19K+840~22K+500(</a:t>
            </a:r>
            <a:r>
              <a:rPr lang="zh-TW" altLang="zh-TW" kern="100" dirty="0">
                <a:latin typeface="Times New Roman" panose="02020603050405020304" pitchFamily="18" charset="0"/>
                <a:ea typeface="標楷體" panose="03000509000000000000" pitchFamily="65" charset="-120"/>
              </a:rPr>
              <a:t>南海四街至花蓮大橋段</a:t>
            </a:r>
            <a:r>
              <a:rPr lang="en-US" altLang="zh-TW" kern="100" dirty="0">
                <a:latin typeface="Times New Roman" panose="02020603050405020304" pitchFamily="18" charset="0"/>
                <a:ea typeface="標楷體" panose="03000509000000000000" pitchFamily="65" charset="-120"/>
              </a:rPr>
              <a:t>)</a:t>
            </a:r>
            <a:r>
              <a:rPr lang="zh-TW" altLang="zh-TW" kern="100" dirty="0">
                <a:latin typeface="Times New Roman" panose="02020603050405020304" pitchFamily="18" charset="0"/>
                <a:ea typeface="標楷體" panose="03000509000000000000" pitchFamily="65" charset="-120"/>
              </a:rPr>
              <a:t>拓寬用地取得經費估算步驟如下</a:t>
            </a:r>
            <a:r>
              <a:rPr lang="en-US" altLang="zh-TW" kern="100" dirty="0">
                <a:latin typeface="Times New Roman" panose="02020603050405020304" pitchFamily="18" charset="0"/>
                <a:ea typeface="標楷體" panose="03000509000000000000" pitchFamily="65" charset="-120"/>
              </a:rPr>
              <a:t>: </a:t>
            </a:r>
            <a:endParaRPr lang="zh-TW" altLang="zh-TW" sz="1600" kern="100" dirty="0">
              <a:latin typeface="Times New Roman" panose="02020603050405020304" pitchFamily="18" charset="0"/>
              <a:ea typeface="新細明體" panose="02020500000000000000" pitchFamily="18" charset="-120"/>
            </a:endParaRPr>
          </a:p>
          <a:p>
            <a:pPr indent="292100">
              <a:spcAft>
                <a:spcPts val="0"/>
              </a:spcAft>
            </a:pPr>
            <a:r>
              <a:rPr lang="en-US" altLang="zh-TW" kern="100" dirty="0">
                <a:latin typeface="Times New Roman" panose="02020603050405020304" pitchFamily="18" charset="0"/>
                <a:ea typeface="標楷體" panose="03000509000000000000" pitchFamily="65" charset="-120"/>
              </a:rPr>
              <a:t>(1)</a:t>
            </a:r>
            <a:r>
              <a:rPr lang="zh-TW" altLang="zh-TW" kern="100" dirty="0">
                <a:latin typeface="Times New Roman" panose="02020603050405020304" pitchFamily="18" charset="0"/>
                <a:ea typeface="標楷體" panose="03000509000000000000" pitchFamily="65" charset="-120"/>
              </a:rPr>
              <a:t>參考第一階段拓寬路段</a:t>
            </a:r>
            <a:r>
              <a:rPr lang="en-US" altLang="zh-TW" kern="100" dirty="0">
                <a:latin typeface="Times New Roman" panose="02020603050405020304" pitchFamily="18" charset="0"/>
                <a:ea typeface="標楷體" panose="03000509000000000000" pitchFamily="65" charset="-120"/>
              </a:rPr>
              <a:t>(</a:t>
            </a:r>
            <a:r>
              <a:rPr lang="zh-TW" altLang="zh-TW" kern="100" dirty="0">
                <a:latin typeface="Times New Roman" panose="02020603050405020304" pitchFamily="18" charset="0"/>
                <a:ea typeface="標楷體" panose="03000509000000000000" pitchFamily="65" charset="-120"/>
              </a:rPr>
              <a:t>南海四街</a:t>
            </a:r>
            <a:r>
              <a:rPr lang="en-US" altLang="zh-TW" kern="100" dirty="0">
                <a:latin typeface="Times New Roman" panose="02020603050405020304" pitchFamily="18" charset="0"/>
                <a:ea typeface="標楷體" panose="03000509000000000000" pitchFamily="65" charset="-120"/>
              </a:rPr>
              <a:t>)105</a:t>
            </a:r>
            <a:r>
              <a:rPr lang="zh-TW" altLang="zh-TW" kern="100" dirty="0">
                <a:latin typeface="Times New Roman" panose="02020603050405020304" pitchFamily="18" charset="0"/>
                <a:ea typeface="標楷體" panose="03000509000000000000" pitchFamily="65" charset="-120"/>
              </a:rPr>
              <a:t>年間完成協議價購金額與公告市值比例：</a:t>
            </a:r>
          </a:p>
          <a:p>
            <a:pPr indent="292100">
              <a:spcAft>
                <a:spcPts val="0"/>
              </a:spcAft>
            </a:pPr>
            <a:r>
              <a:rPr lang="en-US" altLang="zh-TW" kern="100" dirty="0">
                <a:latin typeface="Times New Roman" panose="02020603050405020304" pitchFamily="18" charset="0"/>
                <a:ea typeface="標楷體" panose="03000509000000000000" pitchFamily="65" charset="-120"/>
              </a:rPr>
              <a:t>       </a:t>
            </a:r>
            <a:r>
              <a:rPr lang="zh-TW" altLang="zh-TW" kern="100" dirty="0">
                <a:latin typeface="Times New Roman" panose="02020603050405020304" pitchFamily="18" charset="0"/>
                <a:ea typeface="標楷體" panose="03000509000000000000" pitchFamily="65" charset="-120"/>
              </a:rPr>
              <a:t>完成協議價購金額／公告市值＝</a:t>
            </a:r>
            <a:r>
              <a:rPr lang="en-US" altLang="zh-TW" kern="100" dirty="0">
                <a:latin typeface="Times New Roman" panose="02020603050405020304" pitchFamily="18" charset="0"/>
                <a:ea typeface="標楷體" panose="03000509000000000000" pitchFamily="65" charset="-120"/>
              </a:rPr>
              <a:t>2.07(</a:t>
            </a:r>
            <a:r>
              <a:rPr lang="zh-TW" altLang="zh-TW" kern="100" dirty="0">
                <a:latin typeface="Times New Roman" panose="02020603050405020304" pitchFamily="18" charset="0"/>
                <a:ea typeface="標楷體" panose="03000509000000000000" pitchFamily="65" charset="-120"/>
              </a:rPr>
              <a:t>平均值</a:t>
            </a:r>
            <a:r>
              <a:rPr lang="en-US" altLang="zh-TW" kern="100" dirty="0" smtClean="0">
                <a:latin typeface="Times New Roman" panose="02020603050405020304" pitchFamily="18" charset="0"/>
                <a:ea typeface="標楷體" panose="03000509000000000000" pitchFamily="65" charset="-120"/>
              </a:rPr>
              <a:t>)</a:t>
            </a:r>
            <a:endParaRPr lang="zh-TW" altLang="zh-TW" sz="1600" kern="100" dirty="0">
              <a:effectLst/>
              <a:latin typeface="Times New Roman" panose="02020603050405020304" pitchFamily="18" charset="0"/>
              <a:ea typeface="新細明體" panose="02020500000000000000" pitchFamily="18" charset="-12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97" y="2719425"/>
            <a:ext cx="4666395" cy="30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圖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095" y="2719425"/>
            <a:ext cx="4748733" cy="302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8265368" y="4180025"/>
            <a:ext cx="142875" cy="619125"/>
          </a:xfrm>
          <a:prstGeom prst="rect">
            <a:avLst/>
          </a:prstGeom>
          <a:blipFill dpi="0" rotWithShape="1">
            <a:blip/>
            <a:srcRect/>
            <a:stretch>
              <a:fillRect/>
            </a:stretch>
          </a:blip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南</a:t>
            </a:r>
          </a:p>
          <a:p>
            <a:pPr marL="0" marR="0" lvl="0" indent="0" algn="l" defTabSz="914400" rtl="0" eaLnBrk="0" fontAlgn="base" latinLnBrk="0" hangingPunct="0">
              <a:lnSpc>
                <a:spcPct val="96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海</a:t>
            </a:r>
          </a:p>
          <a:p>
            <a:pPr marL="0" marR="0" lvl="0" indent="0" algn="l" defTabSz="914400" rtl="0" eaLnBrk="0" fontAlgn="base" latinLnBrk="0" hangingPunct="0">
              <a:lnSpc>
                <a:spcPct val="96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四</a:t>
            </a:r>
          </a:p>
          <a:p>
            <a:pPr marL="0" marR="0" lvl="0" indent="0" algn="l" defTabSz="914400" rtl="0" eaLnBrk="0" fontAlgn="base" latinLnBrk="0" hangingPunct="0">
              <a:lnSpc>
                <a:spcPct val="96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街</a:t>
            </a:r>
            <a:endParaRPr kumimoji="0" lang="zh-TW"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167609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612" y="6521600"/>
            <a:ext cx="560388" cy="260350"/>
          </a:xfrm>
        </p:spPr>
        <p:txBody>
          <a:bodyPr/>
          <a:lstStyle/>
          <a:p>
            <a:pPr>
              <a:defRPr/>
            </a:pPr>
            <a:fld id="{61CC3497-EE36-4665-8EBE-1DAAC3591AB2}" type="slidenum">
              <a:rPr lang="zh-TW" altLang="en-US" smtClean="0"/>
              <a:pPr>
                <a:defRPr/>
              </a:pPr>
              <a:t>17</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206997" y="951251"/>
            <a:ext cx="2185214" cy="461665"/>
          </a:xfrm>
          <a:prstGeom prst="rect">
            <a:avLst/>
          </a:prstGeom>
        </p:spPr>
        <p:txBody>
          <a:bodyPr wrap="non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用地經費說明</a:t>
            </a:r>
            <a:r>
              <a:rPr lang="en-US" altLang="zh-TW"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2</a:t>
            </a:r>
            <a:endParaRPr lang="zh-TW" altLang="en-US" sz="2400" dirty="0">
              <a:solidFill>
                <a:srgbClr val="0000CC"/>
              </a:solidFill>
              <a:latin typeface="標楷體" panose="03000509000000000000" pitchFamily="65" charset="-120"/>
              <a:ea typeface="標楷體" panose="03000509000000000000" pitchFamily="65" charset="-120"/>
            </a:endParaRPr>
          </a:p>
        </p:txBody>
      </p:sp>
      <p:sp>
        <p:nvSpPr>
          <p:cNvPr id="6" name="矩形 5"/>
          <p:cNvSpPr/>
          <p:nvPr/>
        </p:nvSpPr>
        <p:spPr>
          <a:xfrm>
            <a:off x="214245" y="1384748"/>
            <a:ext cx="9131367" cy="2539157"/>
          </a:xfrm>
          <a:prstGeom prst="rect">
            <a:avLst/>
          </a:prstGeom>
        </p:spPr>
        <p:txBody>
          <a:bodyPr wrap="square">
            <a:spAutoFit/>
          </a:bodyPr>
          <a:lstStyle/>
          <a:p>
            <a:pPr algn="just">
              <a:lnSpc>
                <a:spcPts val="1800"/>
              </a:lnSpc>
              <a:spcAft>
                <a:spcPts val="0"/>
              </a:spcAft>
            </a:pPr>
            <a:r>
              <a:rPr lang="zh-TW" altLang="zh-TW" kern="100" dirty="0">
                <a:latin typeface="Times New Roman" panose="02020603050405020304" pitchFamily="18" charset="0"/>
                <a:ea typeface="標楷體" panose="03000509000000000000" pitchFamily="65" charset="-120"/>
              </a:rPr>
              <a:t>本次計畫路段</a:t>
            </a:r>
            <a:r>
              <a:rPr lang="en-US" altLang="zh-TW" kern="100" dirty="0">
                <a:latin typeface="Times New Roman" panose="02020603050405020304" pitchFamily="18" charset="0"/>
                <a:ea typeface="標楷體" panose="03000509000000000000" pitchFamily="65" charset="-120"/>
              </a:rPr>
              <a:t>19K+840~22K+500(</a:t>
            </a:r>
            <a:r>
              <a:rPr lang="zh-TW" altLang="zh-TW" kern="100" dirty="0">
                <a:latin typeface="Times New Roman" panose="02020603050405020304" pitchFamily="18" charset="0"/>
                <a:ea typeface="標楷體" panose="03000509000000000000" pitchFamily="65" charset="-120"/>
              </a:rPr>
              <a:t>南海四街至花蓮大橋段</a:t>
            </a:r>
            <a:r>
              <a:rPr lang="en-US" altLang="zh-TW" kern="100" dirty="0">
                <a:latin typeface="Times New Roman" panose="02020603050405020304" pitchFamily="18" charset="0"/>
                <a:ea typeface="標楷體" panose="03000509000000000000" pitchFamily="65" charset="-120"/>
              </a:rPr>
              <a:t>)</a:t>
            </a:r>
            <a:r>
              <a:rPr lang="zh-TW" altLang="zh-TW" kern="100" dirty="0">
                <a:latin typeface="Times New Roman" panose="02020603050405020304" pitchFamily="18" charset="0"/>
                <a:ea typeface="標楷體" panose="03000509000000000000" pitchFamily="65" charset="-120"/>
              </a:rPr>
              <a:t>拓寬用地取得經費估算步驟如下</a:t>
            </a:r>
            <a:r>
              <a:rPr lang="en-US" altLang="zh-TW" kern="100" dirty="0">
                <a:latin typeface="Times New Roman" panose="02020603050405020304" pitchFamily="18" charset="0"/>
                <a:ea typeface="標楷體" panose="03000509000000000000" pitchFamily="65" charset="-120"/>
              </a:rPr>
              <a:t>: </a:t>
            </a:r>
            <a:endParaRPr lang="zh-TW" altLang="zh-TW" sz="1600" kern="100" dirty="0">
              <a:latin typeface="Times New Roman" panose="02020603050405020304" pitchFamily="18" charset="0"/>
              <a:ea typeface="新細明體" panose="02020500000000000000" pitchFamily="18" charset="-120"/>
            </a:endParaRPr>
          </a:p>
          <a:p>
            <a:r>
              <a:rPr lang="zh-TW" altLang="en-US" kern="100" dirty="0" smtClean="0">
                <a:latin typeface="Times New Roman" panose="02020603050405020304" pitchFamily="18" charset="0"/>
                <a:ea typeface="標楷體" panose="03000509000000000000" pitchFamily="65" charset="-120"/>
              </a:rPr>
              <a:t>      </a:t>
            </a:r>
            <a:r>
              <a:rPr lang="en-US" altLang="zh-TW" kern="100" dirty="0" smtClean="0">
                <a:latin typeface="Times New Roman" panose="02020603050405020304" pitchFamily="18" charset="0"/>
                <a:ea typeface="標楷體" panose="03000509000000000000" pitchFamily="65" charset="-120"/>
              </a:rPr>
              <a:t>(</a:t>
            </a:r>
            <a:r>
              <a:rPr lang="en-US" altLang="zh-TW" kern="100" dirty="0">
                <a:latin typeface="Times New Roman" panose="02020603050405020304" pitchFamily="18" charset="0"/>
                <a:ea typeface="標楷體" panose="03000509000000000000" pitchFamily="65" charset="-120"/>
              </a:rPr>
              <a:t>2)</a:t>
            </a:r>
            <a:r>
              <a:rPr lang="zh-TW" altLang="zh-TW" kern="100" dirty="0">
                <a:latin typeface="Times New Roman" panose="02020603050405020304" pitchFamily="18" charset="0"/>
                <a:ea typeface="標楷體" panose="03000509000000000000" pitchFamily="65" charset="-120"/>
              </a:rPr>
              <a:t>參考內政部地政司土地現價公告網站歷年資料，估算本計畫徵收路段公告地價現值年度增值率</a:t>
            </a:r>
            <a:r>
              <a:rPr lang="en-US" altLang="zh-TW" kern="100" dirty="0">
                <a:latin typeface="Times New Roman" panose="02020603050405020304" pitchFamily="18" charset="0"/>
                <a:ea typeface="標楷體" panose="03000509000000000000" pitchFamily="65" charset="-120"/>
              </a:rPr>
              <a:t>:</a:t>
            </a:r>
            <a:r>
              <a:rPr lang="zh-TW" altLang="zh-TW" kern="100" dirty="0">
                <a:latin typeface="Times New Roman" panose="02020603050405020304" pitchFamily="18" charset="0"/>
                <a:ea typeface="標楷體" panose="03000509000000000000" pitchFamily="65" charset="-120"/>
              </a:rPr>
              <a:t> </a:t>
            </a:r>
            <a:endParaRPr lang="en-US" altLang="zh-TW" kern="100" dirty="0" smtClean="0">
              <a:latin typeface="Times New Roman" panose="02020603050405020304" pitchFamily="18" charset="0"/>
              <a:ea typeface="標楷體" panose="03000509000000000000" pitchFamily="65" charset="-120"/>
            </a:endParaRPr>
          </a:p>
          <a:p>
            <a:r>
              <a:rPr lang="zh-TW" altLang="zh-TW" kern="100" dirty="0" smtClean="0">
                <a:latin typeface="Times New Roman" panose="02020603050405020304" pitchFamily="18" charset="0"/>
                <a:ea typeface="標楷體" panose="03000509000000000000" pitchFamily="65" charset="-120"/>
              </a:rPr>
              <a:t>海濱</a:t>
            </a:r>
            <a:r>
              <a:rPr lang="zh-TW" altLang="zh-TW" kern="100" dirty="0">
                <a:latin typeface="Times New Roman" panose="02020603050405020304" pitchFamily="18" charset="0"/>
                <a:ea typeface="標楷體" panose="03000509000000000000" pitchFamily="65" charset="-120"/>
              </a:rPr>
              <a:t>段參考值</a:t>
            </a:r>
            <a:r>
              <a:rPr lang="en-US" altLang="zh-TW" kern="100" dirty="0">
                <a:latin typeface="Times New Roman" panose="02020603050405020304" pitchFamily="18" charset="0"/>
                <a:ea typeface="標楷體" panose="03000509000000000000" pitchFamily="65" charset="-120"/>
              </a:rPr>
              <a:t>105~106</a:t>
            </a:r>
            <a:r>
              <a:rPr lang="zh-TW" altLang="zh-TW" kern="100" dirty="0">
                <a:latin typeface="Times New Roman" panose="02020603050405020304" pitchFamily="18" charset="0"/>
                <a:ea typeface="標楷體" panose="03000509000000000000" pitchFamily="65" charset="-120"/>
              </a:rPr>
              <a:t>年</a:t>
            </a:r>
            <a:r>
              <a:rPr lang="en-US" altLang="zh-TW" kern="100" dirty="0" smtClean="0">
                <a:latin typeface="Times New Roman" panose="02020603050405020304" pitchFamily="18" charset="0"/>
                <a:ea typeface="標楷體" panose="03000509000000000000" pitchFamily="65" charset="-120"/>
              </a:rPr>
              <a:t>13,896/13,146=1.05</a:t>
            </a:r>
            <a:r>
              <a:rPr lang="zh-TW" altLang="en-US" kern="100" dirty="0" smtClean="0">
                <a:latin typeface="Times New Roman" panose="02020603050405020304" pitchFamily="18" charset="0"/>
                <a:ea typeface="標楷體" panose="03000509000000000000" pitchFamily="65" charset="-120"/>
              </a:rPr>
              <a:t>      </a:t>
            </a:r>
            <a:r>
              <a:rPr lang="zh-TW" altLang="zh-TW" kern="100" dirty="0" smtClean="0">
                <a:latin typeface="Times New Roman" panose="02020603050405020304" pitchFamily="18" charset="0"/>
                <a:ea typeface="標楷體" panose="03000509000000000000" pitchFamily="65" charset="-120"/>
              </a:rPr>
              <a:t>東</a:t>
            </a:r>
            <a:r>
              <a:rPr lang="zh-TW" altLang="zh-TW" kern="100" dirty="0">
                <a:latin typeface="Times New Roman" panose="02020603050405020304" pitchFamily="18" charset="0"/>
                <a:ea typeface="標楷體" panose="03000509000000000000" pitchFamily="65" charset="-120"/>
              </a:rPr>
              <a:t>昌段參考值</a:t>
            </a:r>
            <a:r>
              <a:rPr lang="en-US" altLang="zh-TW" kern="100" dirty="0">
                <a:latin typeface="Times New Roman" panose="02020603050405020304" pitchFamily="18" charset="0"/>
                <a:ea typeface="標楷體" panose="03000509000000000000" pitchFamily="65" charset="-120"/>
              </a:rPr>
              <a:t>105~106</a:t>
            </a:r>
            <a:r>
              <a:rPr lang="zh-TW" altLang="zh-TW" kern="100" dirty="0">
                <a:latin typeface="Times New Roman" panose="02020603050405020304" pitchFamily="18" charset="0"/>
                <a:ea typeface="標楷體" panose="03000509000000000000" pitchFamily="65" charset="-120"/>
              </a:rPr>
              <a:t>年</a:t>
            </a:r>
            <a:r>
              <a:rPr lang="en-US" altLang="zh-TW" kern="100" dirty="0" smtClean="0">
                <a:latin typeface="Times New Roman" panose="02020603050405020304" pitchFamily="18" charset="0"/>
                <a:ea typeface="標楷體" panose="03000509000000000000" pitchFamily="65" charset="-120"/>
              </a:rPr>
              <a:t>7,300/5,500=1.32</a:t>
            </a:r>
            <a:endParaRPr lang="zh-TW" altLang="zh-TW" kern="100" dirty="0">
              <a:latin typeface="Times New Roman" panose="02020603050405020304" pitchFamily="18" charset="0"/>
              <a:ea typeface="標楷體" panose="03000509000000000000" pitchFamily="65" charset="-120"/>
            </a:endParaRPr>
          </a:p>
          <a:p>
            <a:r>
              <a:rPr lang="en-US" altLang="zh-TW" kern="100" dirty="0">
                <a:latin typeface="Times New Roman" panose="02020603050405020304" pitchFamily="18" charset="0"/>
                <a:ea typeface="標楷體" panose="03000509000000000000" pitchFamily="65" charset="-120"/>
              </a:rPr>
              <a:t>                 </a:t>
            </a:r>
            <a:r>
              <a:rPr lang="zh-TW" altLang="en-US" kern="100" dirty="0" smtClean="0">
                <a:latin typeface="Times New Roman" panose="02020603050405020304" pitchFamily="18" charset="0"/>
                <a:ea typeface="標楷體" panose="03000509000000000000" pitchFamily="65" charset="-120"/>
              </a:rPr>
              <a:t>       </a:t>
            </a:r>
            <a:r>
              <a:rPr lang="en-US" altLang="zh-TW" kern="100" dirty="0" smtClean="0">
                <a:latin typeface="Times New Roman" panose="02020603050405020304" pitchFamily="18" charset="0"/>
                <a:ea typeface="標楷體" panose="03000509000000000000" pitchFamily="65" charset="-120"/>
              </a:rPr>
              <a:t>104~105</a:t>
            </a:r>
            <a:r>
              <a:rPr lang="zh-TW" altLang="zh-TW" kern="100" dirty="0">
                <a:latin typeface="Times New Roman" panose="02020603050405020304" pitchFamily="18" charset="0"/>
                <a:ea typeface="標楷體" panose="03000509000000000000" pitchFamily="65" charset="-120"/>
              </a:rPr>
              <a:t>年</a:t>
            </a:r>
            <a:r>
              <a:rPr lang="en-US" altLang="zh-TW" kern="100" dirty="0" smtClean="0">
                <a:latin typeface="Times New Roman" panose="02020603050405020304" pitchFamily="18" charset="0"/>
                <a:ea typeface="標楷體" panose="03000509000000000000" pitchFamily="65" charset="-120"/>
              </a:rPr>
              <a:t>13,146/10,643=1.23</a:t>
            </a:r>
            <a:r>
              <a:rPr lang="zh-TW" altLang="en-US" kern="100" dirty="0" smtClean="0">
                <a:latin typeface="Times New Roman" panose="02020603050405020304" pitchFamily="18" charset="0"/>
                <a:ea typeface="標楷體" panose="03000509000000000000" pitchFamily="65" charset="-120"/>
              </a:rPr>
              <a:t>                              </a:t>
            </a:r>
            <a:r>
              <a:rPr lang="en-US" altLang="zh-TW" kern="100" dirty="0" smtClean="0">
                <a:latin typeface="Times New Roman" panose="02020603050405020304" pitchFamily="18" charset="0"/>
                <a:ea typeface="標楷體" panose="03000509000000000000" pitchFamily="65" charset="-120"/>
              </a:rPr>
              <a:t>104~105</a:t>
            </a:r>
            <a:r>
              <a:rPr lang="zh-TW" altLang="zh-TW" kern="100" dirty="0">
                <a:latin typeface="Times New Roman" panose="02020603050405020304" pitchFamily="18" charset="0"/>
                <a:ea typeface="標楷體" panose="03000509000000000000" pitchFamily="65" charset="-120"/>
              </a:rPr>
              <a:t>年</a:t>
            </a:r>
            <a:r>
              <a:rPr lang="en-US" altLang="zh-TW" kern="100" dirty="0">
                <a:latin typeface="Times New Roman" panose="02020603050405020304" pitchFamily="18" charset="0"/>
                <a:ea typeface="標楷體" panose="03000509000000000000" pitchFamily="65" charset="-120"/>
              </a:rPr>
              <a:t>5,500/4,600=1.19</a:t>
            </a:r>
            <a:endParaRPr lang="zh-TW" altLang="zh-TW" kern="100" dirty="0">
              <a:latin typeface="Times New Roman" panose="02020603050405020304" pitchFamily="18" charset="0"/>
              <a:ea typeface="標楷體" panose="03000509000000000000" pitchFamily="65" charset="-120"/>
            </a:endParaRPr>
          </a:p>
          <a:p>
            <a:r>
              <a:rPr lang="en-US" altLang="zh-TW" kern="100" dirty="0" smtClean="0">
                <a:latin typeface="Times New Roman" panose="02020603050405020304" pitchFamily="18" charset="0"/>
                <a:ea typeface="標楷體" panose="03000509000000000000" pitchFamily="65" charset="-120"/>
              </a:rPr>
              <a:t>                </a:t>
            </a:r>
            <a:r>
              <a:rPr lang="zh-TW" altLang="en-US" kern="100" dirty="0" smtClean="0">
                <a:latin typeface="Times New Roman" panose="02020603050405020304" pitchFamily="18" charset="0"/>
                <a:ea typeface="標楷體" panose="03000509000000000000" pitchFamily="65" charset="-120"/>
              </a:rPr>
              <a:t>        </a:t>
            </a:r>
            <a:r>
              <a:rPr lang="en-US" altLang="zh-TW" kern="100" dirty="0" smtClean="0">
                <a:latin typeface="Times New Roman" panose="02020603050405020304" pitchFamily="18" charset="0"/>
                <a:ea typeface="標楷體" panose="03000509000000000000" pitchFamily="65" charset="-120"/>
              </a:rPr>
              <a:t>103~104</a:t>
            </a:r>
            <a:r>
              <a:rPr lang="zh-TW" altLang="zh-TW" kern="100" dirty="0">
                <a:latin typeface="Times New Roman" panose="02020603050405020304" pitchFamily="18" charset="0"/>
                <a:ea typeface="標楷體" panose="03000509000000000000" pitchFamily="65" charset="-120"/>
              </a:rPr>
              <a:t>年</a:t>
            </a:r>
            <a:r>
              <a:rPr lang="en-US" altLang="zh-TW" kern="100" dirty="0" smtClean="0">
                <a:latin typeface="Times New Roman" panose="02020603050405020304" pitchFamily="18" charset="0"/>
                <a:ea typeface="標楷體" panose="03000509000000000000" pitchFamily="65" charset="-120"/>
              </a:rPr>
              <a:t>10,643/9,071=1.17</a:t>
            </a:r>
            <a:r>
              <a:rPr lang="zh-TW" altLang="en-US" kern="100" dirty="0" smtClean="0">
                <a:latin typeface="Times New Roman" panose="02020603050405020304" pitchFamily="18" charset="0"/>
                <a:ea typeface="標楷體" panose="03000509000000000000" pitchFamily="65" charset="-120"/>
              </a:rPr>
              <a:t>                                </a:t>
            </a:r>
            <a:r>
              <a:rPr lang="en-US" altLang="zh-TW" kern="100" dirty="0" smtClean="0">
                <a:latin typeface="Times New Roman" panose="02020603050405020304" pitchFamily="18" charset="0"/>
                <a:ea typeface="標楷體" panose="03000509000000000000" pitchFamily="65" charset="-120"/>
              </a:rPr>
              <a:t>103~104</a:t>
            </a:r>
            <a:r>
              <a:rPr lang="zh-TW" altLang="zh-TW" kern="100" dirty="0">
                <a:latin typeface="Times New Roman" panose="02020603050405020304" pitchFamily="18" charset="0"/>
                <a:ea typeface="標楷體" panose="03000509000000000000" pitchFamily="65" charset="-120"/>
              </a:rPr>
              <a:t>年</a:t>
            </a:r>
            <a:r>
              <a:rPr lang="en-US" altLang="zh-TW" kern="100" dirty="0">
                <a:latin typeface="Times New Roman" panose="02020603050405020304" pitchFamily="18" charset="0"/>
                <a:ea typeface="標楷體" panose="03000509000000000000" pitchFamily="65" charset="-120"/>
              </a:rPr>
              <a:t>4,600/3,700=1.17</a:t>
            </a:r>
            <a:endParaRPr lang="zh-TW" altLang="zh-TW" kern="100" dirty="0">
              <a:latin typeface="Times New Roman" panose="02020603050405020304" pitchFamily="18" charset="0"/>
              <a:ea typeface="標楷體" panose="03000509000000000000" pitchFamily="65" charset="-120"/>
            </a:endParaRPr>
          </a:p>
          <a:p>
            <a:r>
              <a:rPr lang="zh-TW" altLang="zh-TW" kern="100" dirty="0" smtClean="0">
                <a:latin typeface="Times New Roman" panose="02020603050405020304" pitchFamily="18" charset="0"/>
                <a:ea typeface="標楷體" panose="03000509000000000000" pitchFamily="65" charset="-120"/>
              </a:rPr>
              <a:t>徵收</a:t>
            </a:r>
            <a:r>
              <a:rPr lang="zh-TW" altLang="zh-TW" kern="100" dirty="0">
                <a:latin typeface="Times New Roman" panose="02020603050405020304" pitchFamily="18" charset="0"/>
                <a:ea typeface="標楷體" panose="03000509000000000000" pitchFamily="65" charset="-120"/>
              </a:rPr>
              <a:t>路段公告地價平均年度增值率</a:t>
            </a:r>
            <a:r>
              <a:rPr lang="en-US" altLang="zh-TW" kern="100" dirty="0">
                <a:latin typeface="Times New Roman" panose="02020603050405020304" pitchFamily="18" charset="0"/>
                <a:ea typeface="標楷體" panose="03000509000000000000" pitchFamily="65" charset="-120"/>
              </a:rPr>
              <a:t>=1.18</a:t>
            </a:r>
            <a:endParaRPr lang="zh-TW" altLang="zh-TW" kern="100" dirty="0">
              <a:latin typeface="Times New Roman" panose="02020603050405020304" pitchFamily="18" charset="0"/>
              <a:ea typeface="標楷體" panose="03000509000000000000" pitchFamily="65" charset="-120"/>
            </a:endParaRPr>
          </a:p>
          <a:p>
            <a:pPr indent="292100">
              <a:spcAft>
                <a:spcPts val="0"/>
              </a:spcAft>
            </a:pPr>
            <a:r>
              <a:rPr lang="en-US" altLang="zh-TW" kern="100" dirty="0" smtClean="0">
                <a:latin typeface="Times New Roman" panose="02020603050405020304" pitchFamily="18" charset="0"/>
                <a:ea typeface="標楷體" panose="03000509000000000000" pitchFamily="65" charset="-120"/>
              </a:rPr>
              <a:t>(</a:t>
            </a:r>
            <a:r>
              <a:rPr lang="en-US" altLang="zh-TW" kern="100" dirty="0">
                <a:latin typeface="Times New Roman" panose="02020603050405020304" pitchFamily="18" charset="0"/>
                <a:ea typeface="標楷體" panose="03000509000000000000" pitchFamily="65" charset="-120"/>
              </a:rPr>
              <a:t>3)</a:t>
            </a:r>
            <a:r>
              <a:rPr lang="zh-TW" altLang="zh-TW" kern="100" dirty="0">
                <a:latin typeface="Times New Roman" panose="02020603050405020304" pitchFamily="18" charset="0"/>
                <a:ea typeface="標楷體" panose="03000509000000000000" pitchFamily="65" charset="-120"/>
              </a:rPr>
              <a:t>私人用地取得經費估算為</a:t>
            </a:r>
            <a:r>
              <a:rPr lang="en-US" altLang="zh-TW" kern="100" dirty="0">
                <a:latin typeface="Times New Roman" panose="02020603050405020304" pitchFamily="18" charset="0"/>
                <a:ea typeface="標楷體" panose="03000509000000000000" pitchFamily="65" charset="-120"/>
              </a:rPr>
              <a:t>:</a:t>
            </a:r>
            <a:r>
              <a:rPr lang="zh-TW" altLang="zh-TW" kern="100" dirty="0">
                <a:latin typeface="Times New Roman" panose="02020603050405020304" pitchFamily="18" charset="0"/>
                <a:ea typeface="標楷體" panose="03000509000000000000" pitchFamily="65" charset="-120"/>
              </a:rPr>
              <a:t>公告地價</a:t>
            </a:r>
            <a:r>
              <a:rPr lang="en-US" altLang="zh-TW" kern="100" dirty="0">
                <a:latin typeface="Times New Roman" panose="02020603050405020304" pitchFamily="18" charset="0"/>
                <a:ea typeface="標楷體" panose="03000509000000000000" pitchFamily="65" charset="-120"/>
              </a:rPr>
              <a:t>*2.44=</a:t>
            </a:r>
            <a:r>
              <a:rPr lang="zh-TW" altLang="zh-TW" kern="100" dirty="0">
                <a:latin typeface="Times New Roman" panose="02020603050405020304" pitchFamily="18" charset="0"/>
                <a:ea typeface="標楷體" panose="03000509000000000000" pitchFamily="65" charset="-120"/>
              </a:rPr>
              <a:t>預估協議價購金額</a:t>
            </a:r>
          </a:p>
          <a:p>
            <a:pPr indent="292100">
              <a:spcAft>
                <a:spcPts val="0"/>
              </a:spcAft>
            </a:pPr>
            <a:r>
              <a:rPr lang="en-US" altLang="zh-TW" kern="100" dirty="0">
                <a:latin typeface="Times New Roman" panose="02020603050405020304" pitchFamily="18" charset="0"/>
                <a:ea typeface="標楷體" panose="03000509000000000000" pitchFamily="65" charset="-120"/>
              </a:rPr>
              <a:t>(4)</a:t>
            </a:r>
            <a:r>
              <a:rPr lang="zh-TW" altLang="zh-TW" kern="100" dirty="0">
                <a:latin typeface="Times New Roman" panose="02020603050405020304" pitchFamily="18" charset="0"/>
                <a:ea typeface="標楷體" panose="03000509000000000000" pitchFamily="65" charset="-120"/>
              </a:rPr>
              <a:t>公有地取得以公告現值辦理</a:t>
            </a:r>
            <a:r>
              <a:rPr lang="zh-TW" altLang="zh-TW" kern="100" dirty="0" smtClean="0">
                <a:latin typeface="Times New Roman" panose="02020603050405020304" pitchFamily="18" charset="0"/>
                <a:ea typeface="標楷體" panose="03000509000000000000" pitchFamily="65" charset="-120"/>
              </a:rPr>
              <a:t>。</a:t>
            </a:r>
            <a:endParaRPr lang="zh-TW" altLang="zh-TW" kern="100" dirty="0">
              <a:latin typeface="Times New Roman" panose="02020603050405020304" pitchFamily="18" charset="0"/>
              <a:ea typeface="標楷體" panose="03000509000000000000" pitchFamily="65" charset="-120"/>
            </a:endParaRPr>
          </a:p>
        </p:txBody>
      </p:sp>
      <p:pic>
        <p:nvPicPr>
          <p:cNvPr id="6146" name="Picture 2" descr="擷取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2" t="3250" r="14856" b="-3250"/>
          <a:stretch/>
        </p:blipFill>
        <p:spPr bwMode="auto">
          <a:xfrm>
            <a:off x="483998" y="3923905"/>
            <a:ext cx="4182759" cy="274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擷取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97" r="19894"/>
          <a:stretch/>
        </p:blipFill>
        <p:spPr bwMode="auto">
          <a:xfrm>
            <a:off x="5248528" y="3854551"/>
            <a:ext cx="4097084" cy="27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32076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612" y="6521600"/>
            <a:ext cx="560388" cy="260350"/>
          </a:xfrm>
        </p:spPr>
        <p:txBody>
          <a:bodyPr/>
          <a:lstStyle/>
          <a:p>
            <a:pPr>
              <a:defRPr/>
            </a:pPr>
            <a:fld id="{61CC3497-EE36-4665-8EBE-1DAAC3591AB2}" type="slidenum">
              <a:rPr lang="zh-TW" altLang="en-US" smtClean="0"/>
              <a:pPr>
                <a:defRPr/>
              </a:pPr>
              <a:t>18</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206997" y="951251"/>
            <a:ext cx="2800767" cy="461665"/>
          </a:xfrm>
          <a:prstGeom prst="rect">
            <a:avLst/>
          </a:prstGeom>
        </p:spPr>
        <p:txBody>
          <a:bodyPr wrap="non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經費預估</a:t>
            </a:r>
            <a:r>
              <a:rPr lang="en-US" altLang="zh-TW"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工程經費</a:t>
            </a:r>
            <a:endParaRPr lang="zh-TW" altLang="en-US" sz="2400" dirty="0">
              <a:solidFill>
                <a:srgbClr val="0000CC"/>
              </a:solidFill>
              <a:latin typeface="標楷體" panose="03000509000000000000" pitchFamily="65" charset="-120"/>
              <a:ea typeface="標楷體" panose="03000509000000000000" pitchFamily="65" charset="-120"/>
            </a:endParaRPr>
          </a:p>
        </p:txBody>
      </p:sp>
      <p:sp>
        <p:nvSpPr>
          <p:cNvPr id="5" name="矩形 4"/>
          <p:cNvSpPr/>
          <p:nvPr/>
        </p:nvSpPr>
        <p:spPr>
          <a:xfrm>
            <a:off x="200473" y="1441838"/>
            <a:ext cx="4608511" cy="3939540"/>
          </a:xfrm>
          <a:prstGeom prst="rect">
            <a:avLst/>
          </a:prstGeom>
        </p:spPr>
        <p:txBody>
          <a:bodyPr wrap="square">
            <a:spAutoFit/>
          </a:bodyPr>
          <a:lstStyle/>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 </a:t>
            </a:r>
            <a:r>
              <a:rPr lang="zh-TW" altLang="en-US" sz="1600" kern="100" dirty="0" smtClean="0">
                <a:latin typeface="標楷體" panose="03000509000000000000" pitchFamily="65" charset="-120"/>
                <a:ea typeface="標楷體" panose="03000509000000000000" pitchFamily="65" charset="-120"/>
              </a:rPr>
              <a:t>   </a:t>
            </a:r>
            <a:r>
              <a:rPr lang="zh-TW" altLang="zh-TW" sz="1600" kern="100" dirty="0" smtClean="0">
                <a:latin typeface="標楷體" panose="03000509000000000000" pitchFamily="65" charset="-120"/>
                <a:ea typeface="標楷體" panose="03000509000000000000" pitchFamily="65" charset="-120"/>
              </a:rPr>
              <a:t>本</a:t>
            </a:r>
            <a:r>
              <a:rPr lang="zh-TW" altLang="zh-TW" sz="1600" kern="100" dirty="0">
                <a:latin typeface="標楷體" panose="03000509000000000000" pitchFamily="65" charset="-120"/>
                <a:ea typeface="標楷體" panose="03000509000000000000" pitchFamily="65" charset="-120"/>
              </a:rPr>
              <a:t>計畫縣道</a:t>
            </a:r>
            <a:r>
              <a:rPr lang="en-US" altLang="zh-TW" sz="1600" kern="100" dirty="0">
                <a:latin typeface="標楷體" panose="03000509000000000000" pitchFamily="65" charset="-120"/>
                <a:ea typeface="標楷體" panose="03000509000000000000" pitchFamily="65" charset="-120"/>
              </a:rPr>
              <a:t>193</a:t>
            </a:r>
            <a:r>
              <a:rPr lang="zh-TW" altLang="zh-TW" sz="1600" kern="100" dirty="0">
                <a:latin typeface="標楷體" panose="03000509000000000000" pitchFamily="65" charset="-120"/>
                <a:ea typeface="標楷體" panose="03000509000000000000" pitchFamily="65" charset="-120"/>
              </a:rPr>
              <a:t>線</a:t>
            </a:r>
            <a:r>
              <a:rPr lang="en-US" altLang="zh-TW" sz="1600" kern="100" dirty="0">
                <a:latin typeface="標楷體" panose="03000509000000000000" pitchFamily="65" charset="-120"/>
                <a:ea typeface="標楷體" panose="03000509000000000000" pitchFamily="65" charset="-120"/>
              </a:rPr>
              <a:t>19K+840~22K+500</a:t>
            </a:r>
            <a:r>
              <a:rPr lang="zh-TW" altLang="zh-TW" sz="1600" kern="100" dirty="0">
                <a:latin typeface="標楷體" panose="03000509000000000000" pitchFamily="65" charset="-120"/>
                <a:ea typeface="標楷體" panose="03000509000000000000" pitchFamily="65" charset="-120"/>
              </a:rPr>
              <a:t>路段（南海四街至花蓮大橋段），計</a:t>
            </a:r>
            <a:r>
              <a:rPr lang="en-US" altLang="zh-TW" sz="1600" kern="100" dirty="0">
                <a:latin typeface="標楷體" panose="03000509000000000000" pitchFamily="65" charset="-120"/>
                <a:ea typeface="標楷體" panose="03000509000000000000" pitchFamily="65" charset="-120"/>
              </a:rPr>
              <a:t>2,660m</a:t>
            </a:r>
            <a:r>
              <a:rPr lang="zh-TW" altLang="zh-TW" sz="1600" kern="100" dirty="0">
                <a:latin typeface="標楷體" panose="03000509000000000000" pitchFamily="65" charset="-120"/>
                <a:ea typeface="標楷體" panose="03000509000000000000" pitchFamily="65" charset="-120"/>
              </a:rPr>
              <a:t>長，辦理道路拓寬、中央分隔島、人行道及相關號誌、路燈等工程（不含雨水箱涵）。</a:t>
            </a:r>
            <a:r>
              <a:rPr lang="en-US" altLang="zh-TW" sz="1600" kern="100" dirty="0">
                <a:latin typeface="標楷體" panose="03000509000000000000" pitchFamily="65" charset="-120"/>
                <a:ea typeface="標楷體" panose="03000509000000000000" pitchFamily="65" charset="-120"/>
              </a:rPr>
              <a:t>   </a:t>
            </a:r>
            <a:r>
              <a:rPr lang="zh-TW" altLang="zh-TW" sz="1600" kern="100" dirty="0">
                <a:latin typeface="標楷體" panose="03000509000000000000" pitchFamily="65" charset="-120"/>
                <a:ea typeface="標楷體" panose="03000509000000000000" pitchFamily="65" charset="-120"/>
              </a:rPr>
              <a:t>　　</a:t>
            </a:r>
          </a:p>
          <a:p>
            <a:pPr algn="just">
              <a:lnSpc>
                <a:spcPts val="2400"/>
              </a:lnSpc>
              <a:spcBef>
                <a:spcPts val="1200"/>
              </a:spcBef>
              <a:spcAft>
                <a:spcPts val="0"/>
              </a:spcAft>
            </a:pPr>
            <a:r>
              <a:rPr lang="zh-TW" altLang="zh-TW" sz="1600" kern="100" dirty="0">
                <a:latin typeface="標楷體" panose="03000509000000000000" pitchFamily="65" charset="-120"/>
                <a:ea typeface="標楷體" panose="03000509000000000000" pitchFamily="65" charset="-120"/>
              </a:rPr>
              <a:t>　</a:t>
            </a:r>
            <a:r>
              <a:rPr lang="zh-TW" altLang="en-US" sz="1600" kern="100" dirty="0">
                <a:latin typeface="標楷體" panose="03000509000000000000" pitchFamily="65" charset="-120"/>
                <a:ea typeface="標楷體" panose="03000509000000000000" pitchFamily="65" charset="-120"/>
              </a:rPr>
              <a:t> </a:t>
            </a:r>
            <a:r>
              <a:rPr lang="zh-TW" altLang="en-US" sz="1600" kern="100" dirty="0" smtClean="0">
                <a:latin typeface="標楷體" panose="03000509000000000000" pitchFamily="65" charset="-120"/>
                <a:ea typeface="標楷體" panose="03000509000000000000" pitchFamily="65" charset="-120"/>
              </a:rPr>
              <a:t> </a:t>
            </a:r>
            <a:r>
              <a:rPr lang="zh-TW" altLang="zh-TW" sz="1600" kern="100" dirty="0" smtClean="0">
                <a:latin typeface="標楷體" panose="03000509000000000000" pitchFamily="65" charset="-120"/>
                <a:ea typeface="標楷體" panose="03000509000000000000" pitchFamily="65" charset="-120"/>
              </a:rPr>
              <a:t>合計</a:t>
            </a:r>
            <a:r>
              <a:rPr lang="zh-TW" altLang="zh-TW" sz="1600" kern="100" dirty="0">
                <a:latin typeface="標楷體" panose="03000509000000000000" pitchFamily="65" charset="-120"/>
                <a:ea typeface="標楷體" panose="03000509000000000000" pitchFamily="65" charset="-120"/>
              </a:rPr>
              <a:t>估算直接工程費</a:t>
            </a:r>
            <a:r>
              <a:rPr lang="zh-TW" altLang="zh-TW" sz="1600" kern="100" dirty="0" smtClean="0">
                <a:latin typeface="標楷體" panose="03000509000000000000" pitchFamily="65" charset="-120"/>
                <a:ea typeface="標楷體" panose="03000509000000000000" pitchFamily="65" charset="-120"/>
              </a:rPr>
              <a:t>約</a:t>
            </a:r>
            <a:r>
              <a:rPr lang="en-US" altLang="zh-TW" sz="1600" kern="100" dirty="0">
                <a:latin typeface="標楷體" panose="03000509000000000000" pitchFamily="65" charset="-120"/>
                <a:ea typeface="標楷體" panose="03000509000000000000" pitchFamily="65" charset="-120"/>
              </a:rPr>
              <a:t>2</a:t>
            </a:r>
            <a:r>
              <a:rPr lang="zh-TW" altLang="zh-TW" sz="1600" kern="100" dirty="0" smtClean="0">
                <a:latin typeface="標楷體" panose="03000509000000000000" pitchFamily="65" charset="-120"/>
                <a:ea typeface="標楷體" panose="03000509000000000000" pitchFamily="65" charset="-120"/>
              </a:rPr>
              <a:t>億</a:t>
            </a:r>
            <a:r>
              <a:rPr lang="en-US" altLang="zh-TW" sz="1600" kern="100" dirty="0" smtClean="0">
                <a:latin typeface="標楷體" panose="03000509000000000000" pitchFamily="65" charset="-120"/>
                <a:ea typeface="標楷體" panose="03000509000000000000" pitchFamily="65" charset="-120"/>
              </a:rPr>
              <a:t>7,918</a:t>
            </a:r>
            <a:r>
              <a:rPr lang="zh-TW" altLang="zh-TW" sz="1600" kern="100" dirty="0" smtClean="0">
                <a:latin typeface="標楷體" panose="03000509000000000000" pitchFamily="65" charset="-120"/>
                <a:ea typeface="標楷體" panose="03000509000000000000" pitchFamily="65" charset="-120"/>
              </a:rPr>
              <a:t>萬</a:t>
            </a:r>
            <a:r>
              <a:rPr lang="zh-TW" altLang="zh-TW" sz="1600" kern="100" dirty="0">
                <a:latin typeface="標楷體" panose="03000509000000000000" pitchFamily="65" charset="-120"/>
                <a:ea typeface="標楷體" panose="03000509000000000000" pitchFamily="65" charset="-120"/>
              </a:rPr>
              <a:t>元，間接工程</a:t>
            </a:r>
            <a:r>
              <a:rPr lang="zh-TW" altLang="zh-TW" sz="1600" kern="100" dirty="0" smtClean="0">
                <a:latin typeface="標楷體" panose="03000509000000000000" pitchFamily="65" charset="-120"/>
                <a:ea typeface="標楷體" panose="03000509000000000000" pitchFamily="65" charset="-120"/>
              </a:rPr>
              <a:t>費</a:t>
            </a:r>
            <a:r>
              <a:rPr lang="en-US" altLang="zh-TW" sz="1600" kern="100" dirty="0" smtClean="0">
                <a:latin typeface="標楷體" panose="03000509000000000000" pitchFamily="65" charset="-120"/>
                <a:ea typeface="標楷體" panose="03000509000000000000" pitchFamily="65" charset="-120"/>
              </a:rPr>
              <a:t>4,812</a:t>
            </a:r>
            <a:r>
              <a:rPr lang="zh-TW" altLang="zh-TW" sz="1600" kern="100" dirty="0" smtClean="0">
                <a:latin typeface="標楷體" panose="03000509000000000000" pitchFamily="65" charset="-120"/>
                <a:ea typeface="標楷體" panose="03000509000000000000" pitchFamily="65" charset="-120"/>
              </a:rPr>
              <a:t>萬</a:t>
            </a:r>
            <a:r>
              <a:rPr lang="zh-TW" altLang="zh-TW" sz="1600" kern="100" dirty="0">
                <a:latin typeface="標楷體" panose="03000509000000000000" pitchFamily="65" charset="-120"/>
                <a:ea typeface="標楷體" panose="03000509000000000000" pitchFamily="65" charset="-120"/>
              </a:rPr>
              <a:t>元，合計</a:t>
            </a:r>
            <a:r>
              <a:rPr lang="zh-TW" altLang="zh-TW" sz="1600" b="1" kern="100" dirty="0">
                <a:solidFill>
                  <a:srgbClr val="FF0000"/>
                </a:solidFill>
                <a:latin typeface="標楷體" panose="03000509000000000000" pitchFamily="65" charset="-120"/>
                <a:ea typeface="標楷體" panose="03000509000000000000" pitchFamily="65" charset="-120"/>
              </a:rPr>
              <a:t>發包工程費</a:t>
            </a:r>
            <a:r>
              <a:rPr lang="zh-TW" altLang="zh-TW" sz="1600" b="1" kern="100" dirty="0" smtClean="0">
                <a:solidFill>
                  <a:srgbClr val="FF0000"/>
                </a:solidFill>
                <a:latin typeface="標楷體" panose="03000509000000000000" pitchFamily="65" charset="-120"/>
                <a:ea typeface="標楷體" panose="03000509000000000000" pitchFamily="65" charset="-120"/>
              </a:rPr>
              <a:t>約</a:t>
            </a:r>
            <a:r>
              <a:rPr lang="en-US" altLang="zh-TW" sz="1600" b="1" kern="100" dirty="0">
                <a:solidFill>
                  <a:srgbClr val="FF0000"/>
                </a:solidFill>
                <a:latin typeface="標楷體" panose="03000509000000000000" pitchFamily="65" charset="-120"/>
                <a:ea typeface="標楷體" panose="03000509000000000000" pitchFamily="65" charset="-120"/>
              </a:rPr>
              <a:t>3</a:t>
            </a:r>
            <a:r>
              <a:rPr lang="zh-TW" altLang="zh-TW" sz="1600" b="1" kern="100" dirty="0" smtClean="0">
                <a:solidFill>
                  <a:srgbClr val="FF0000"/>
                </a:solidFill>
                <a:latin typeface="標楷體" panose="03000509000000000000" pitchFamily="65" charset="-120"/>
                <a:ea typeface="標楷體" panose="03000509000000000000" pitchFamily="65" charset="-120"/>
              </a:rPr>
              <a:t>億</a:t>
            </a:r>
            <a:r>
              <a:rPr lang="en-US" altLang="zh-TW" sz="1600" b="1" kern="100" dirty="0" smtClean="0">
                <a:solidFill>
                  <a:srgbClr val="FF0000"/>
                </a:solidFill>
                <a:latin typeface="標楷體" panose="03000509000000000000" pitchFamily="65" charset="-120"/>
                <a:ea typeface="標楷體" panose="03000509000000000000" pitchFamily="65" charset="-120"/>
              </a:rPr>
              <a:t>2,731</a:t>
            </a:r>
            <a:r>
              <a:rPr lang="zh-TW" altLang="zh-TW" sz="1600" b="1" kern="100" dirty="0" smtClean="0">
                <a:solidFill>
                  <a:srgbClr val="FF0000"/>
                </a:solidFill>
                <a:latin typeface="標楷體" panose="03000509000000000000" pitchFamily="65" charset="-120"/>
                <a:ea typeface="標楷體" panose="03000509000000000000" pitchFamily="65" charset="-120"/>
              </a:rPr>
              <a:t>萬</a:t>
            </a:r>
            <a:r>
              <a:rPr lang="zh-TW" altLang="zh-TW" sz="1600" b="1" kern="100" dirty="0">
                <a:solidFill>
                  <a:srgbClr val="FF0000"/>
                </a:solidFill>
                <a:latin typeface="標楷體" panose="03000509000000000000" pitchFamily="65" charset="-120"/>
                <a:ea typeface="標楷體" panose="03000509000000000000" pitchFamily="65" charset="-120"/>
              </a:rPr>
              <a:t>元</a:t>
            </a:r>
            <a:r>
              <a:rPr lang="zh-TW" altLang="zh-TW" sz="1600" kern="100" dirty="0">
                <a:latin typeface="標楷體" panose="03000509000000000000" pitchFamily="65" charset="-120"/>
                <a:ea typeface="標楷體" panose="03000509000000000000" pitchFamily="65" charset="-120"/>
              </a:rPr>
              <a:t>。自辦工程費</a:t>
            </a:r>
            <a:r>
              <a:rPr lang="en-US" altLang="zh-TW" sz="1600" kern="100" dirty="0">
                <a:latin typeface="標楷體" panose="03000509000000000000" pitchFamily="65" charset="-120"/>
                <a:ea typeface="標楷體" panose="03000509000000000000" pitchFamily="65" charset="-120"/>
              </a:rPr>
              <a:t>(</a:t>
            </a:r>
            <a:r>
              <a:rPr lang="zh-TW" altLang="zh-TW" sz="1600" kern="100" dirty="0">
                <a:latin typeface="標楷體" panose="03000509000000000000" pitchFamily="65" charset="-120"/>
                <a:ea typeface="標楷體" panose="03000509000000000000" pitchFamily="65" charset="-120"/>
              </a:rPr>
              <a:t>含設計監造、空污費等</a:t>
            </a:r>
            <a:r>
              <a:rPr lang="en-US" altLang="zh-TW" sz="1600" kern="100" dirty="0">
                <a:latin typeface="標楷體" panose="03000509000000000000" pitchFamily="65" charset="-120"/>
                <a:ea typeface="標楷體" panose="03000509000000000000" pitchFamily="65" charset="-120"/>
              </a:rPr>
              <a:t>)</a:t>
            </a:r>
            <a:r>
              <a:rPr lang="zh-TW" altLang="zh-TW" sz="1600" kern="100" dirty="0">
                <a:latin typeface="標楷體" panose="03000509000000000000" pitchFamily="65" charset="-120"/>
                <a:ea typeface="標楷體" panose="03000509000000000000" pitchFamily="65" charset="-120"/>
              </a:rPr>
              <a:t>約</a:t>
            </a:r>
            <a:r>
              <a:rPr lang="en-US" altLang="zh-TW" sz="1600" kern="100" dirty="0" smtClean="0">
                <a:latin typeface="標楷體" panose="03000509000000000000" pitchFamily="65" charset="-120"/>
                <a:ea typeface="標楷體" panose="03000509000000000000" pitchFamily="65" charset="-120"/>
              </a:rPr>
              <a:t>2,355</a:t>
            </a:r>
            <a:r>
              <a:rPr lang="zh-TW" altLang="zh-TW" sz="1600" kern="100" dirty="0" smtClean="0">
                <a:latin typeface="標楷體" panose="03000509000000000000" pitchFamily="65" charset="-120"/>
                <a:ea typeface="標楷體" panose="03000509000000000000" pitchFamily="65" charset="-120"/>
              </a:rPr>
              <a:t>萬</a:t>
            </a:r>
            <a:r>
              <a:rPr lang="zh-TW" altLang="zh-TW" sz="1600" kern="100" dirty="0">
                <a:latin typeface="標楷體" panose="03000509000000000000" pitchFamily="65" charset="-120"/>
                <a:ea typeface="標楷體" panose="03000509000000000000" pitchFamily="65" charset="-120"/>
              </a:rPr>
              <a:t>，其中設計費用已扣除本次提案路段已撥付之細部設計費</a:t>
            </a:r>
            <a:r>
              <a:rPr lang="en-US" altLang="zh-TW" sz="1600" kern="100" dirty="0">
                <a:latin typeface="標楷體" panose="03000509000000000000" pitchFamily="65" charset="-120"/>
                <a:ea typeface="標楷體" panose="03000509000000000000" pitchFamily="65" charset="-120"/>
              </a:rPr>
              <a:t>600</a:t>
            </a:r>
            <a:r>
              <a:rPr lang="zh-TW" altLang="zh-TW" sz="1600" kern="100" dirty="0">
                <a:latin typeface="標楷體" panose="03000509000000000000" pitchFamily="65" charset="-120"/>
                <a:ea typeface="標楷體" panose="03000509000000000000" pitchFamily="65" charset="-120"/>
              </a:rPr>
              <a:t>萬元，土地取得及地上物補償費用約</a:t>
            </a:r>
            <a:r>
              <a:rPr lang="en-US" altLang="zh-TW" sz="1600" kern="100" dirty="0">
                <a:latin typeface="標楷體" panose="03000509000000000000" pitchFamily="65" charset="-120"/>
                <a:ea typeface="標楷體" panose="03000509000000000000" pitchFamily="65" charset="-120"/>
              </a:rPr>
              <a:t>2</a:t>
            </a:r>
            <a:r>
              <a:rPr lang="zh-TW" altLang="zh-TW" sz="1600" kern="100" dirty="0" smtClean="0">
                <a:latin typeface="標楷體" panose="03000509000000000000" pitchFamily="65" charset="-120"/>
                <a:ea typeface="標楷體" panose="03000509000000000000" pitchFamily="65" charset="-120"/>
              </a:rPr>
              <a:t>億</a:t>
            </a:r>
            <a:r>
              <a:rPr lang="en-US" altLang="zh-TW" sz="1600" kern="100" dirty="0" smtClean="0">
                <a:latin typeface="標楷體" panose="03000509000000000000" pitchFamily="65" charset="-120"/>
                <a:ea typeface="標楷體" panose="03000509000000000000" pitchFamily="65" charset="-120"/>
              </a:rPr>
              <a:t>6,720</a:t>
            </a:r>
            <a:r>
              <a:rPr lang="zh-TW" altLang="zh-TW" sz="1600" kern="100" dirty="0" smtClean="0">
                <a:latin typeface="標楷體" panose="03000509000000000000" pitchFamily="65" charset="-120"/>
                <a:ea typeface="標楷體" panose="03000509000000000000" pitchFamily="65" charset="-120"/>
              </a:rPr>
              <a:t>萬</a:t>
            </a:r>
            <a:r>
              <a:rPr lang="zh-TW" altLang="zh-TW" sz="1600" kern="100" dirty="0">
                <a:latin typeface="標楷體" panose="03000509000000000000" pitchFamily="65" charset="-120"/>
                <a:ea typeface="標楷體" panose="03000509000000000000" pitchFamily="65" charset="-120"/>
              </a:rPr>
              <a:t>元，</a:t>
            </a:r>
            <a:r>
              <a:rPr lang="zh-TW" altLang="zh-TW" sz="1600" kern="100" dirty="0" smtClean="0">
                <a:latin typeface="標楷體" panose="03000509000000000000" pitchFamily="65" charset="-120"/>
                <a:ea typeface="標楷體" panose="03000509000000000000" pitchFamily="65" charset="-120"/>
              </a:rPr>
              <a:t>管線</a:t>
            </a:r>
            <a:r>
              <a:rPr lang="zh-TW" altLang="en-US" sz="1600" kern="100" dirty="0" smtClean="0">
                <a:latin typeface="標楷體" panose="03000509000000000000" pitchFamily="65" charset="-120"/>
                <a:ea typeface="標楷體" panose="03000509000000000000" pitchFamily="65" charset="-120"/>
              </a:rPr>
              <a:t>、環境監測</a:t>
            </a:r>
            <a:r>
              <a:rPr lang="zh-TW" altLang="zh-TW" sz="1600" kern="100" dirty="0" smtClean="0">
                <a:latin typeface="標楷體" panose="03000509000000000000" pitchFamily="65" charset="-120"/>
                <a:ea typeface="標楷體" panose="03000509000000000000" pitchFamily="65" charset="-120"/>
              </a:rPr>
              <a:t>費用約</a:t>
            </a:r>
            <a:r>
              <a:rPr lang="en-US" altLang="zh-TW" sz="1600" kern="100" dirty="0" smtClean="0">
                <a:latin typeface="標楷體" panose="03000509000000000000" pitchFamily="65" charset="-120"/>
                <a:ea typeface="標楷體" panose="03000509000000000000" pitchFamily="65" charset="-120"/>
              </a:rPr>
              <a:t>2,121</a:t>
            </a:r>
            <a:r>
              <a:rPr lang="zh-TW" altLang="zh-TW" sz="1600" kern="100" dirty="0" smtClean="0">
                <a:latin typeface="標楷體" panose="03000509000000000000" pitchFamily="65" charset="-120"/>
                <a:ea typeface="標楷體" panose="03000509000000000000" pitchFamily="65" charset="-120"/>
              </a:rPr>
              <a:t>萬</a:t>
            </a:r>
            <a:r>
              <a:rPr lang="zh-TW" altLang="zh-TW" sz="1600" kern="100" dirty="0">
                <a:latin typeface="標楷體" panose="03000509000000000000" pitchFamily="65" charset="-120"/>
                <a:ea typeface="標楷體" panose="03000509000000000000" pitchFamily="65" charset="-120"/>
              </a:rPr>
              <a:t>元。</a:t>
            </a:r>
          </a:p>
          <a:p>
            <a:pPr algn="just">
              <a:lnSpc>
                <a:spcPts val="2400"/>
              </a:lnSpc>
              <a:spcAft>
                <a:spcPts val="0"/>
              </a:spcAft>
            </a:pPr>
            <a:r>
              <a:rPr lang="zh-TW" altLang="zh-TW" kern="100" dirty="0">
                <a:latin typeface="Times New Roman" panose="02020603050405020304" pitchFamily="18" charset="0"/>
                <a:ea typeface="標楷體" panose="03000509000000000000" pitchFamily="65" charset="-120"/>
              </a:rPr>
              <a:t>　　</a:t>
            </a:r>
            <a:endParaRPr lang="zh-TW" altLang="en-US" dirty="0"/>
          </a:p>
        </p:txBody>
      </p:sp>
      <p:pic>
        <p:nvPicPr>
          <p:cNvPr id="6" name="圖片 5"/>
          <p:cNvPicPr>
            <a:picLocks noChangeAspect="1"/>
          </p:cNvPicPr>
          <p:nvPr/>
        </p:nvPicPr>
        <p:blipFill>
          <a:blip r:embed="rId2"/>
          <a:stretch>
            <a:fillRect/>
          </a:stretch>
        </p:blipFill>
        <p:spPr>
          <a:xfrm>
            <a:off x="4932273" y="940146"/>
            <a:ext cx="4701247" cy="5801222"/>
          </a:xfrm>
          <a:prstGeom prst="rect">
            <a:avLst/>
          </a:prstGeom>
          <a:solidFill>
            <a:schemeClr val="bg1"/>
          </a:solidFill>
        </p:spPr>
      </p:pic>
    </p:spTree>
    <p:extLst>
      <p:ext uri="{BB962C8B-B14F-4D97-AF65-F5344CB8AC3E}">
        <p14:creationId xmlns:p14="http://schemas.microsoft.com/office/powerpoint/2010/main" val="48444010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45612" y="6487570"/>
            <a:ext cx="560388" cy="260350"/>
          </a:xfrm>
        </p:spPr>
        <p:txBody>
          <a:bodyPr/>
          <a:lstStyle/>
          <a:p>
            <a:pPr>
              <a:defRPr/>
            </a:pPr>
            <a:fld id="{F7B96881-4341-431E-A1F4-7B8CC0CDB023}" type="slidenum">
              <a:rPr lang="en-GB" smtClean="0">
                <a:latin typeface="Adobe 繁黑體 Std B" panose="020B0700000000000000" pitchFamily="34" charset="-120"/>
                <a:ea typeface="Adobe 繁黑體 Std B" panose="020B0700000000000000" pitchFamily="34" charset="-120"/>
              </a:rPr>
              <a:pPr>
                <a:defRPr/>
              </a:pPr>
              <a:t>1</a:t>
            </a:fld>
            <a:endParaRPr lang="en-GB" dirty="0">
              <a:latin typeface="Adobe 繁黑體 Std B" panose="020B0700000000000000" pitchFamily="34" charset="-120"/>
              <a:ea typeface="Adobe 繁黑體 Std B" panose="020B0700000000000000" pitchFamily="34" charset="-120"/>
            </a:endParaRPr>
          </a:p>
        </p:txBody>
      </p:sp>
      <p:sp>
        <p:nvSpPr>
          <p:cNvPr id="6" name="標題 5"/>
          <p:cNvSpPr txBox="1">
            <a:spLocks/>
          </p:cNvSpPr>
          <p:nvPr/>
        </p:nvSpPr>
        <p:spPr bwMode="auto">
          <a:xfrm>
            <a:off x="3414026" y="116632"/>
            <a:ext cx="305114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eaLnBrk="1" fontAlgn="auto" hangingPunct="1">
              <a:spcAft>
                <a:spcPts val="0"/>
              </a:spcAft>
              <a:defRPr/>
            </a:pPr>
            <a:r>
              <a:rPr kumimoji="0" lang="zh-TW" altLang="en-US" sz="5400" dirty="0" smtClean="0">
                <a:solidFill>
                  <a:srgbClr val="000099"/>
                </a:solidFill>
                <a:latin typeface="標楷體" pitchFamily="65" charset="-120"/>
                <a:ea typeface="標楷體" pitchFamily="65" charset="-120"/>
              </a:rPr>
              <a:t>簡報大綱</a:t>
            </a:r>
            <a:endParaRPr kumimoji="0" sz="5400" dirty="0">
              <a:solidFill>
                <a:srgbClr val="000099"/>
              </a:solidFill>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928" y="1916832"/>
            <a:ext cx="5133965" cy="3240360"/>
          </a:xfrm>
          <a:prstGeom prst="rect">
            <a:avLst/>
          </a:prstGeom>
          <a:ln>
            <a:noFill/>
          </a:ln>
          <a:effectLst>
            <a:outerShdw blurRad="190500" algn="tl" rotWithShape="0">
              <a:srgbClr val="000000">
                <a:alpha val="70000"/>
              </a:srgbClr>
            </a:outerShdw>
          </a:effectLst>
        </p:spPr>
      </p:pic>
      <p:sp>
        <p:nvSpPr>
          <p:cNvPr id="5" name="矩形 4"/>
          <p:cNvSpPr/>
          <p:nvPr/>
        </p:nvSpPr>
        <p:spPr>
          <a:xfrm>
            <a:off x="416496" y="1724560"/>
            <a:ext cx="4392488" cy="3593291"/>
          </a:xfrm>
          <a:prstGeom prst="rect">
            <a:avLst/>
          </a:prstGeom>
        </p:spPr>
        <p:txBody>
          <a:bodyPr wrap="square">
            <a:spAutoFit/>
          </a:bodyPr>
          <a:lstStyle/>
          <a:p>
            <a:pPr marL="361946" lvl="0" indent="-361946" defTabSz="923928" fontAlgn="auto">
              <a:lnSpc>
                <a:spcPts val="4500"/>
              </a:lnSpc>
              <a:spcBef>
                <a:spcPts val="1200"/>
              </a:spcBef>
              <a:spcAft>
                <a:spcPts val="0"/>
              </a:spcAft>
              <a:defRPr sz="1800" b="0" i="0" u="none" strike="noStrike" kern="0" cap="none" spc="0" baseline="0">
                <a:solidFill>
                  <a:srgbClr val="000000"/>
                </a:solidFill>
                <a:uFillTx/>
              </a:defRPr>
            </a:pPr>
            <a:r>
              <a:rPr lang="zh-TW" altLang="en-US" sz="3000" b="1" dirty="0" smtClean="0">
                <a:solidFill>
                  <a:srgbClr val="003399"/>
                </a:solidFill>
                <a:latin typeface="標楷體" pitchFamily="65"/>
                <a:ea typeface="標楷體" pitchFamily="65"/>
                <a:cs typeface="Times New Roman" pitchFamily="18"/>
              </a:rPr>
              <a:t>一</a:t>
            </a:r>
            <a:r>
              <a:rPr lang="zh-TW" altLang="zh-TW" sz="3000" b="1" dirty="0" smtClean="0">
                <a:solidFill>
                  <a:srgbClr val="003399"/>
                </a:solidFill>
                <a:latin typeface="標楷體" pitchFamily="65"/>
                <a:ea typeface="標楷體" pitchFamily="65"/>
                <a:cs typeface="Times New Roman" pitchFamily="18"/>
              </a:rPr>
              <a:t>、</a:t>
            </a:r>
            <a:r>
              <a:rPr lang="zh-TW" altLang="en-US" sz="3000" b="1" dirty="0" smtClean="0">
                <a:solidFill>
                  <a:srgbClr val="003399"/>
                </a:solidFill>
                <a:latin typeface="標楷體" pitchFamily="65"/>
                <a:ea typeface="標楷體" pitchFamily="65"/>
                <a:cs typeface="Times New Roman" pitchFamily="18"/>
              </a:rPr>
              <a:t>計畫緣起</a:t>
            </a:r>
            <a:endParaRPr lang="en-US" altLang="zh-TW" sz="3000" b="1" dirty="0" smtClean="0">
              <a:solidFill>
                <a:srgbClr val="003399"/>
              </a:solidFill>
              <a:latin typeface="標楷體" pitchFamily="65"/>
              <a:ea typeface="標楷體" pitchFamily="65"/>
              <a:cs typeface="Times New Roman" pitchFamily="18"/>
            </a:endParaRPr>
          </a:p>
          <a:p>
            <a:pPr marL="361946" lvl="0" indent="-361946" defTabSz="923928" fontAlgn="auto">
              <a:lnSpc>
                <a:spcPts val="4500"/>
              </a:lnSpc>
              <a:spcBef>
                <a:spcPts val="1200"/>
              </a:spcBef>
              <a:spcAft>
                <a:spcPts val="0"/>
              </a:spcAft>
              <a:defRPr sz="1800" b="0" i="0" u="none" strike="noStrike" kern="0" cap="none" spc="0" baseline="0">
                <a:solidFill>
                  <a:srgbClr val="000000"/>
                </a:solidFill>
                <a:uFillTx/>
              </a:defRPr>
            </a:pPr>
            <a:r>
              <a:rPr lang="zh-TW" altLang="en-US" sz="3000" b="1" dirty="0" smtClean="0">
                <a:solidFill>
                  <a:srgbClr val="003399"/>
                </a:solidFill>
                <a:latin typeface="標楷體" pitchFamily="65"/>
                <a:ea typeface="標楷體" pitchFamily="65"/>
                <a:cs typeface="Times New Roman" pitchFamily="18"/>
              </a:rPr>
              <a:t>二、計畫概述</a:t>
            </a:r>
            <a:endParaRPr lang="en-US" altLang="zh-TW" sz="3000" b="1" dirty="0" smtClean="0">
              <a:solidFill>
                <a:srgbClr val="003399"/>
              </a:solidFill>
              <a:latin typeface="標楷體" pitchFamily="65"/>
              <a:ea typeface="標楷體" pitchFamily="65"/>
              <a:cs typeface="Times New Roman" pitchFamily="18"/>
            </a:endParaRPr>
          </a:p>
          <a:p>
            <a:pPr marL="361946" lvl="0" indent="-361946" defTabSz="923928" fontAlgn="auto">
              <a:lnSpc>
                <a:spcPts val="4500"/>
              </a:lnSpc>
              <a:spcBef>
                <a:spcPts val="1200"/>
              </a:spcBef>
              <a:spcAft>
                <a:spcPts val="0"/>
              </a:spcAft>
              <a:defRPr sz="1800" b="0" i="0" u="none" strike="noStrike" kern="0" cap="none" spc="0" baseline="0">
                <a:solidFill>
                  <a:srgbClr val="000000"/>
                </a:solidFill>
                <a:uFillTx/>
              </a:defRPr>
            </a:pPr>
            <a:r>
              <a:rPr lang="zh-TW" altLang="en-US" sz="3000" b="1" dirty="0" smtClean="0">
                <a:solidFill>
                  <a:srgbClr val="003399"/>
                </a:solidFill>
                <a:latin typeface="標楷體" pitchFamily="65"/>
                <a:ea typeface="標楷體" pitchFamily="65"/>
                <a:cs typeface="Times New Roman" pitchFamily="18"/>
              </a:rPr>
              <a:t>三、建設目標與效益</a:t>
            </a:r>
            <a:endParaRPr lang="en-US" altLang="zh-TW" sz="3000" b="1" dirty="0" smtClean="0">
              <a:solidFill>
                <a:srgbClr val="003399"/>
              </a:solidFill>
              <a:latin typeface="標楷體" pitchFamily="65"/>
              <a:ea typeface="標楷體" pitchFamily="65"/>
              <a:cs typeface="Times New Roman" pitchFamily="18"/>
            </a:endParaRPr>
          </a:p>
          <a:p>
            <a:pPr marL="361946" lvl="0" indent="-361946" defTabSz="923928" fontAlgn="auto">
              <a:lnSpc>
                <a:spcPts val="4500"/>
              </a:lnSpc>
              <a:spcBef>
                <a:spcPts val="1200"/>
              </a:spcBef>
              <a:spcAft>
                <a:spcPts val="0"/>
              </a:spcAft>
              <a:defRPr sz="1800" b="0" i="0" u="none" strike="noStrike" kern="0" cap="none" spc="0" baseline="0">
                <a:solidFill>
                  <a:srgbClr val="000000"/>
                </a:solidFill>
                <a:uFillTx/>
              </a:defRPr>
            </a:pPr>
            <a:r>
              <a:rPr lang="zh-TW" altLang="en-US" sz="3000" b="1" dirty="0" smtClean="0">
                <a:solidFill>
                  <a:srgbClr val="003399"/>
                </a:solidFill>
                <a:latin typeface="標楷體" pitchFamily="65"/>
                <a:ea typeface="標楷體" pitchFamily="65"/>
                <a:cs typeface="Times New Roman" pitchFamily="18"/>
              </a:rPr>
              <a:t>四、計畫內容</a:t>
            </a:r>
            <a:endParaRPr lang="en-US" altLang="zh-TW" sz="3000" b="1" dirty="0" smtClean="0">
              <a:solidFill>
                <a:srgbClr val="003399"/>
              </a:solidFill>
              <a:latin typeface="標楷體" pitchFamily="65"/>
              <a:ea typeface="標楷體" pitchFamily="65"/>
              <a:cs typeface="Times New Roman" pitchFamily="18"/>
            </a:endParaRPr>
          </a:p>
          <a:p>
            <a:pPr marL="361946" lvl="0" indent="-361946" defTabSz="923928" fontAlgn="auto">
              <a:lnSpc>
                <a:spcPts val="4500"/>
              </a:lnSpc>
              <a:spcBef>
                <a:spcPts val="1200"/>
              </a:spcBef>
              <a:spcAft>
                <a:spcPts val="0"/>
              </a:spcAft>
              <a:defRPr sz="1800" b="0" i="0" u="none" strike="noStrike" kern="0" cap="none" spc="0" baseline="0">
                <a:solidFill>
                  <a:srgbClr val="000000"/>
                </a:solidFill>
                <a:uFillTx/>
              </a:defRPr>
            </a:pPr>
            <a:r>
              <a:rPr lang="zh-TW" altLang="en-US" sz="3000" b="1" dirty="0" smtClean="0">
                <a:solidFill>
                  <a:srgbClr val="003399"/>
                </a:solidFill>
                <a:latin typeface="標楷體" pitchFamily="65"/>
                <a:ea typeface="標楷體" pitchFamily="65"/>
                <a:cs typeface="Times New Roman" pitchFamily="18"/>
              </a:rPr>
              <a:t>五、計畫執行</a:t>
            </a:r>
            <a:endParaRPr lang="en-US" altLang="zh-TW" sz="3000" b="1" dirty="0" smtClean="0">
              <a:solidFill>
                <a:srgbClr val="003399"/>
              </a:solidFill>
              <a:latin typeface="標楷體" pitchFamily="65"/>
              <a:ea typeface="標楷體" pitchFamily="65"/>
              <a:cs typeface="Times New Roman" pitchFamily="18"/>
            </a:endParaRPr>
          </a:p>
        </p:txBody>
      </p:sp>
    </p:spTree>
    <p:extLst>
      <p:ext uri="{BB962C8B-B14F-4D97-AF65-F5344CB8AC3E}">
        <p14:creationId xmlns:p14="http://schemas.microsoft.com/office/powerpoint/2010/main" val="3562930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61CC3497-EE36-4665-8EBE-1DAAC3591AB2}" type="slidenum">
              <a:rPr lang="zh-TW" altLang="en-US" smtClean="0"/>
              <a:pPr>
                <a:defRPr/>
              </a:pPr>
              <a:t>19</a:t>
            </a:fld>
            <a:endParaRPr lang="zh-TW" altLang="en-US" dirty="0"/>
          </a:p>
        </p:txBody>
      </p:sp>
      <p:sp>
        <p:nvSpPr>
          <p:cNvPr id="3" name="標題 5"/>
          <p:cNvSpPr txBox="1">
            <a:spLocks/>
          </p:cNvSpPr>
          <p:nvPr/>
        </p:nvSpPr>
        <p:spPr bwMode="auto">
          <a:xfrm>
            <a:off x="632520" y="180755"/>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四</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計畫內容</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145442" y="865187"/>
            <a:ext cx="1415772" cy="461665"/>
          </a:xfrm>
          <a:prstGeom prst="rect">
            <a:avLst/>
          </a:prstGeom>
        </p:spPr>
        <p:txBody>
          <a:bodyPr wrap="non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預算編列</a:t>
            </a:r>
            <a:endParaRPr lang="zh-TW" altLang="en-US" sz="2400" dirty="0">
              <a:solidFill>
                <a:srgbClr val="0000CC"/>
              </a:solidFill>
              <a:latin typeface="標楷體" panose="03000509000000000000" pitchFamily="65" charset="-120"/>
              <a:ea typeface="標楷體" panose="03000509000000000000" pitchFamily="65" charset="-120"/>
            </a:endParaRPr>
          </a:p>
        </p:txBody>
      </p:sp>
      <p:sp>
        <p:nvSpPr>
          <p:cNvPr id="5" name="矩形 4"/>
          <p:cNvSpPr/>
          <p:nvPr/>
        </p:nvSpPr>
        <p:spPr>
          <a:xfrm>
            <a:off x="344488" y="980728"/>
            <a:ext cx="9200088" cy="2554545"/>
          </a:xfrm>
          <a:prstGeom prst="rect">
            <a:avLst/>
          </a:prstGeom>
        </p:spPr>
        <p:txBody>
          <a:bodyPr wrap="square">
            <a:spAutoFit/>
          </a:bodyPr>
          <a:lstStyle/>
          <a:p>
            <a:pPr algn="just">
              <a:lnSpc>
                <a:spcPts val="2400"/>
              </a:lnSpc>
              <a:spcAft>
                <a:spcPts val="0"/>
              </a:spcAft>
            </a:pPr>
            <a:r>
              <a:rPr lang="zh-TW" altLang="zh-TW" kern="100" dirty="0" smtClean="0">
                <a:latin typeface="標楷體" panose="03000509000000000000" pitchFamily="65" charset="-120"/>
                <a:ea typeface="標楷體" panose="03000509000000000000" pitchFamily="65" charset="-120"/>
              </a:rPr>
              <a:t>　　</a:t>
            </a:r>
            <a:r>
              <a:rPr lang="zh-TW" altLang="en-US" kern="100" dirty="0" smtClean="0">
                <a:latin typeface="標楷體" panose="03000509000000000000" pitchFamily="65" charset="-120"/>
                <a:ea typeface="標楷體" panose="03000509000000000000" pitchFamily="65" charset="-120"/>
              </a:rPr>
              <a:t>       </a:t>
            </a:r>
            <a:r>
              <a:rPr lang="zh-TW" altLang="en-US" sz="1600" kern="100" dirty="0" smtClean="0">
                <a:latin typeface="標楷體" panose="03000509000000000000" pitchFamily="65" charset="-120"/>
                <a:ea typeface="標楷體" panose="03000509000000000000" pitchFamily="65" charset="-120"/>
              </a:rPr>
              <a:t>本</a:t>
            </a:r>
            <a:r>
              <a:rPr lang="zh-TW" altLang="en-US" sz="1600" kern="100" dirty="0">
                <a:latin typeface="標楷體" panose="03000509000000000000" pitchFamily="65" charset="-120"/>
                <a:ea typeface="標楷體" panose="03000509000000000000" pitchFamily="65" charset="-120"/>
              </a:rPr>
              <a:t>次計畫路段</a:t>
            </a:r>
            <a:r>
              <a:rPr lang="en-US" altLang="zh-TW" sz="1600" kern="100" dirty="0">
                <a:latin typeface="標楷體" panose="03000509000000000000" pitchFamily="65" charset="-120"/>
                <a:ea typeface="標楷體" panose="03000509000000000000" pitchFamily="65" charset="-120"/>
              </a:rPr>
              <a:t>19K+840~22K+500(</a:t>
            </a:r>
            <a:r>
              <a:rPr lang="zh-TW" altLang="en-US" sz="1600" kern="100" dirty="0">
                <a:latin typeface="標楷體" panose="03000509000000000000" pitchFamily="65" charset="-120"/>
                <a:ea typeface="標楷體" panose="03000509000000000000" pitchFamily="65" charset="-120"/>
              </a:rPr>
              <a:t>南海四街至花蓮大橋段</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拓寬工程經費估算步驟</a:t>
            </a:r>
            <a:r>
              <a:rPr lang="zh-TW" altLang="en-US" sz="1600" kern="100" dirty="0" smtClean="0">
                <a:latin typeface="標楷體" panose="03000509000000000000" pitchFamily="65" charset="-120"/>
                <a:ea typeface="標楷體" panose="03000509000000000000" pitchFamily="65" charset="-120"/>
              </a:rPr>
              <a:t>如下</a:t>
            </a:r>
            <a:r>
              <a:rPr lang="en-US" altLang="zh-TW" sz="1600" kern="100" dirty="0" smtClean="0">
                <a:latin typeface="標楷體" panose="03000509000000000000" pitchFamily="65" charset="-120"/>
                <a:ea typeface="標楷體" panose="03000509000000000000" pitchFamily="65" charset="-120"/>
              </a:rPr>
              <a:t>:</a:t>
            </a:r>
            <a:endParaRPr lang="zh-TW" altLang="en-US" sz="1600" kern="100" dirty="0">
              <a:latin typeface="標楷體" panose="03000509000000000000" pitchFamily="65" charset="-120"/>
              <a:ea typeface="標楷體" panose="03000509000000000000" pitchFamily="65" charset="-120"/>
            </a:endParaRPr>
          </a:p>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(1</a:t>
            </a:r>
            <a:r>
              <a:rPr lang="en-US" altLang="zh-TW" sz="1600" kern="100" dirty="0" smtClean="0">
                <a:latin typeface="標楷體" panose="03000509000000000000" pitchFamily="65" charset="-120"/>
                <a:ea typeface="標楷體" panose="03000509000000000000" pitchFamily="65" charset="-120"/>
              </a:rPr>
              <a:t>)</a:t>
            </a:r>
            <a:r>
              <a:rPr lang="zh-TW" altLang="en-US" sz="1600" kern="100" dirty="0" smtClean="0">
                <a:latin typeface="標楷體" panose="03000509000000000000" pitchFamily="65" charset="-120"/>
                <a:ea typeface="標楷體" panose="03000509000000000000" pitchFamily="65" charset="-120"/>
              </a:rPr>
              <a:t>整理</a:t>
            </a:r>
            <a:r>
              <a:rPr lang="zh-TW" altLang="en-US" sz="1600" kern="100" dirty="0">
                <a:latin typeface="標楷體" panose="03000509000000000000" pitchFamily="65" charset="-120"/>
                <a:ea typeface="標楷體" panose="03000509000000000000" pitchFamily="65" charset="-120"/>
              </a:rPr>
              <a:t>出修正計畫</a:t>
            </a:r>
            <a:r>
              <a:rPr lang="en-US" altLang="zh-TW" sz="1600" kern="100" dirty="0">
                <a:latin typeface="標楷體" panose="03000509000000000000" pitchFamily="65" charset="-120"/>
                <a:ea typeface="標楷體" panose="03000509000000000000" pitchFamily="65" charset="-120"/>
              </a:rPr>
              <a:t>17K+300~19K+840</a:t>
            </a:r>
            <a:r>
              <a:rPr lang="zh-TW" altLang="en-US" sz="1600" kern="100" dirty="0">
                <a:latin typeface="標楷體" panose="03000509000000000000" pitchFamily="65" charset="-120"/>
                <a:ea typeface="標楷體" panose="03000509000000000000" pitchFamily="65" charset="-120"/>
              </a:rPr>
              <a:t>內之道路、排水、人行環境與植生、照明、交通及臨時工程等主要工項每前進公尺造價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契約價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a:t>
            </a:r>
          </a:p>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(2</a:t>
            </a:r>
            <a:r>
              <a:rPr lang="en-US" altLang="zh-TW" sz="1600" kern="100" dirty="0" smtClean="0">
                <a:latin typeface="標楷體" panose="03000509000000000000" pitchFamily="65" charset="-120"/>
                <a:ea typeface="標楷體" panose="03000509000000000000" pitchFamily="65" charset="-120"/>
              </a:rPr>
              <a:t>)</a:t>
            </a:r>
            <a:r>
              <a:rPr lang="zh-TW" altLang="en-US" sz="1600" kern="100" dirty="0" smtClean="0">
                <a:latin typeface="標楷體" panose="03000509000000000000" pitchFamily="65" charset="-120"/>
                <a:ea typeface="標楷體" panose="03000509000000000000" pitchFamily="65" charset="-120"/>
              </a:rPr>
              <a:t>將</a:t>
            </a:r>
            <a:r>
              <a:rPr lang="zh-TW" altLang="en-US" sz="1600" kern="100" dirty="0">
                <a:latin typeface="標楷體" panose="03000509000000000000" pitchFamily="65" charset="-120"/>
                <a:ea typeface="標楷體" panose="03000509000000000000" pitchFamily="65" charset="-120"/>
              </a:rPr>
              <a:t>契約價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標折比，推算出每前進公尺造價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預算價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a:t>
            </a:r>
          </a:p>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(3</a:t>
            </a:r>
            <a:r>
              <a:rPr lang="en-US" altLang="zh-TW" sz="1600" kern="100" dirty="0" smtClean="0">
                <a:latin typeface="標楷體" panose="03000509000000000000" pitchFamily="65" charset="-120"/>
                <a:ea typeface="標楷體" panose="03000509000000000000" pitchFamily="65" charset="-120"/>
              </a:rPr>
              <a:t>)</a:t>
            </a:r>
            <a:r>
              <a:rPr lang="zh-TW" altLang="en-US" sz="1600" kern="100" dirty="0" smtClean="0">
                <a:latin typeface="標楷體" panose="03000509000000000000" pitchFamily="65" charset="-120"/>
                <a:ea typeface="標楷體" panose="03000509000000000000" pitchFamily="65" charset="-120"/>
              </a:rPr>
              <a:t>納入</a:t>
            </a:r>
            <a:r>
              <a:rPr lang="en-US" altLang="zh-TW" sz="1600" kern="100" dirty="0">
                <a:latin typeface="標楷體" panose="03000509000000000000" pitchFamily="65" charset="-120"/>
                <a:ea typeface="標楷體" panose="03000509000000000000" pitchFamily="65" charset="-120"/>
              </a:rPr>
              <a:t>105</a:t>
            </a:r>
            <a:r>
              <a:rPr lang="zh-TW" altLang="en-US" sz="1600" kern="100" dirty="0">
                <a:latin typeface="標楷體" panose="03000509000000000000" pitchFamily="65" charset="-120"/>
                <a:ea typeface="標楷體" panose="03000509000000000000" pitchFamily="65" charset="-120"/>
              </a:rPr>
              <a:t>年</a:t>
            </a:r>
            <a:r>
              <a:rPr lang="en-US" altLang="zh-TW" sz="1600" kern="100" dirty="0">
                <a:latin typeface="標楷體" panose="03000509000000000000" pitchFamily="65" charset="-120"/>
                <a:ea typeface="標楷體" panose="03000509000000000000" pitchFamily="65" charset="-120"/>
              </a:rPr>
              <a:t>4</a:t>
            </a:r>
            <a:r>
              <a:rPr lang="zh-TW" altLang="en-US" sz="1600" kern="100" dirty="0">
                <a:latin typeface="標楷體" panose="03000509000000000000" pitchFamily="65" charset="-120"/>
                <a:ea typeface="標楷體" panose="03000509000000000000" pitchFamily="65" charset="-120"/>
              </a:rPr>
              <a:t>月至</a:t>
            </a:r>
            <a:r>
              <a:rPr lang="en-US" altLang="zh-TW" sz="1600" kern="100" dirty="0">
                <a:latin typeface="標楷體" panose="03000509000000000000" pitchFamily="65" charset="-120"/>
                <a:ea typeface="標楷體" panose="03000509000000000000" pitchFamily="65" charset="-120"/>
              </a:rPr>
              <a:t>107</a:t>
            </a:r>
            <a:r>
              <a:rPr lang="zh-TW" altLang="en-US" sz="1600" kern="100" dirty="0">
                <a:latin typeface="標楷體" panose="03000509000000000000" pitchFamily="65" charset="-120"/>
                <a:ea typeface="標楷體" panose="03000509000000000000" pitchFamily="65" charset="-120"/>
              </a:rPr>
              <a:t>年</a:t>
            </a:r>
            <a:r>
              <a:rPr lang="en-US" altLang="zh-TW" sz="1600" kern="100" dirty="0">
                <a:latin typeface="標楷體" panose="03000509000000000000" pitchFamily="65" charset="-120"/>
                <a:ea typeface="標楷體" panose="03000509000000000000" pitchFamily="65" charset="-120"/>
              </a:rPr>
              <a:t>5</a:t>
            </a:r>
            <a:r>
              <a:rPr lang="zh-TW" altLang="en-US" sz="1600" kern="100" dirty="0">
                <a:latin typeface="標楷體" panose="03000509000000000000" pitchFamily="65" charset="-120"/>
                <a:ea typeface="標楷體" panose="03000509000000000000" pitchFamily="65" charset="-120"/>
              </a:rPr>
              <a:t>月營造工程物價指數之波動。</a:t>
            </a:r>
          </a:p>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(4</a:t>
            </a:r>
            <a:r>
              <a:rPr lang="en-US" altLang="zh-TW" sz="1600" kern="100" dirty="0" smtClean="0">
                <a:latin typeface="標楷體" panose="03000509000000000000" pitchFamily="65" charset="-120"/>
                <a:ea typeface="標楷體" panose="03000509000000000000" pitchFamily="65" charset="-120"/>
              </a:rPr>
              <a:t>)</a:t>
            </a:r>
            <a:r>
              <a:rPr lang="zh-TW" altLang="en-US" sz="1600" kern="100" dirty="0" smtClean="0">
                <a:latin typeface="標楷體" panose="03000509000000000000" pitchFamily="65" charset="-120"/>
                <a:ea typeface="標楷體" panose="03000509000000000000" pitchFamily="65" charset="-120"/>
              </a:rPr>
              <a:t>將</a:t>
            </a:r>
            <a:r>
              <a:rPr lang="zh-TW" altLang="en-US" sz="1600" kern="100" dirty="0">
                <a:latin typeface="標楷體" panose="03000509000000000000" pitchFamily="65" charset="-120"/>
                <a:ea typeface="標楷體" panose="03000509000000000000" pitchFamily="65" charset="-120"/>
              </a:rPr>
              <a:t>已考慮營造工程物價指數波動之每前進公尺造價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預算價</a:t>
            </a:r>
            <a:r>
              <a:rPr lang="en-US" altLang="zh-TW" sz="1600" kern="100" dirty="0">
                <a:latin typeface="標楷體" panose="03000509000000000000" pitchFamily="65" charset="-120"/>
                <a:ea typeface="標楷體" panose="03000509000000000000" pitchFamily="65" charset="-120"/>
              </a:rPr>
              <a:t>)</a:t>
            </a:r>
            <a:r>
              <a:rPr lang="zh-TW" altLang="en-US" sz="1600" kern="100" dirty="0">
                <a:latin typeface="標楷體" panose="03000509000000000000" pitchFamily="65" charset="-120"/>
                <a:ea typeface="標楷體" panose="03000509000000000000" pitchFamily="65" charset="-120"/>
              </a:rPr>
              <a:t>，乘以工程長度</a:t>
            </a:r>
            <a:r>
              <a:rPr lang="en-US" altLang="zh-TW" sz="1600" kern="100" dirty="0">
                <a:latin typeface="標楷體" panose="03000509000000000000" pitchFamily="65" charset="-120"/>
                <a:ea typeface="標楷體" panose="03000509000000000000" pitchFamily="65" charset="-120"/>
              </a:rPr>
              <a:t>2,660m</a:t>
            </a:r>
            <a:r>
              <a:rPr lang="zh-TW" altLang="en-US" sz="1600" kern="100" dirty="0">
                <a:latin typeface="標楷體" panose="03000509000000000000" pitchFamily="65" charset="-120"/>
                <a:ea typeface="標楷體" panose="03000509000000000000" pitchFamily="65" charset="-120"/>
              </a:rPr>
              <a:t>，得出</a:t>
            </a:r>
            <a:r>
              <a:rPr lang="en-US" altLang="zh-TW" sz="1600" kern="100" dirty="0">
                <a:latin typeface="標楷體" panose="03000509000000000000" pitchFamily="65" charset="-120"/>
                <a:ea typeface="標楷體" panose="03000509000000000000" pitchFamily="65" charset="-120"/>
              </a:rPr>
              <a:t>19K+840~22K+500</a:t>
            </a:r>
            <a:r>
              <a:rPr lang="zh-TW" altLang="en-US" sz="1600" kern="100" dirty="0">
                <a:latin typeface="標楷體" panose="03000509000000000000" pitchFamily="65" charset="-120"/>
                <a:ea typeface="標楷體" panose="03000509000000000000" pitchFamily="65" charset="-120"/>
              </a:rPr>
              <a:t>主要工項之預算。</a:t>
            </a:r>
          </a:p>
          <a:p>
            <a:pPr algn="just">
              <a:lnSpc>
                <a:spcPts val="2400"/>
              </a:lnSpc>
              <a:spcAft>
                <a:spcPts val="0"/>
              </a:spcAft>
            </a:pPr>
            <a:r>
              <a:rPr lang="en-US" altLang="zh-TW" sz="1600" kern="100" dirty="0">
                <a:latin typeface="標楷體" panose="03000509000000000000" pitchFamily="65" charset="-120"/>
                <a:ea typeface="標楷體" panose="03000509000000000000" pitchFamily="65" charset="-120"/>
              </a:rPr>
              <a:t>(5</a:t>
            </a:r>
            <a:r>
              <a:rPr lang="en-US" altLang="zh-TW" sz="1600" kern="100" dirty="0" smtClean="0">
                <a:latin typeface="標楷體" panose="03000509000000000000" pitchFamily="65" charset="-120"/>
                <a:ea typeface="標楷體" panose="03000509000000000000" pitchFamily="65" charset="-120"/>
              </a:rPr>
              <a:t>)</a:t>
            </a:r>
            <a:r>
              <a:rPr lang="zh-TW" altLang="en-US" sz="1600" kern="100" dirty="0" smtClean="0">
                <a:latin typeface="標楷體" panose="03000509000000000000" pitchFamily="65" charset="-120"/>
                <a:ea typeface="標楷體" panose="03000509000000000000" pitchFamily="65" charset="-120"/>
              </a:rPr>
              <a:t>編列</a:t>
            </a:r>
            <a:r>
              <a:rPr lang="zh-TW" altLang="en-US" sz="1600" kern="100" dirty="0">
                <a:latin typeface="標楷體" panose="03000509000000000000" pitchFamily="65" charset="-120"/>
                <a:ea typeface="標楷體" panose="03000509000000000000" pitchFamily="65" charset="-120"/>
              </a:rPr>
              <a:t>間接工程費、自辦工程費、徵收費及管線、樹木病檢、環境品質監測費用。</a:t>
            </a:r>
          </a:p>
        </p:txBody>
      </p:sp>
      <p:sp>
        <p:nvSpPr>
          <p:cNvPr id="7" name="圓角矩形 6"/>
          <p:cNvSpPr/>
          <p:nvPr/>
        </p:nvSpPr>
        <p:spPr>
          <a:xfrm>
            <a:off x="8054253" y="3650814"/>
            <a:ext cx="1651275" cy="143436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TW" altLang="en-US" sz="1400" dirty="0"/>
              <a:t>物價調整率參考</a:t>
            </a:r>
          </a:p>
          <a:p>
            <a:r>
              <a:rPr lang="en-US" altLang="zh-TW" sz="1400" dirty="0"/>
              <a:t>105</a:t>
            </a:r>
            <a:r>
              <a:rPr lang="zh-TW" altLang="en-US" sz="1400" dirty="0"/>
              <a:t>年</a:t>
            </a:r>
            <a:r>
              <a:rPr lang="en-US" altLang="zh-TW" sz="1400" dirty="0"/>
              <a:t>4</a:t>
            </a:r>
            <a:r>
              <a:rPr lang="zh-TW" altLang="en-US" sz="1400" dirty="0"/>
              <a:t>月營建物價指數為</a:t>
            </a:r>
            <a:r>
              <a:rPr lang="en-US" altLang="zh-TW" sz="1400" dirty="0"/>
              <a:t>100.40</a:t>
            </a:r>
          </a:p>
          <a:p>
            <a:r>
              <a:rPr lang="en-US" altLang="zh-TW" sz="1400" dirty="0"/>
              <a:t>107</a:t>
            </a:r>
            <a:r>
              <a:rPr lang="zh-TW" altLang="en-US" sz="1400" dirty="0"/>
              <a:t>年</a:t>
            </a:r>
            <a:r>
              <a:rPr lang="en-US" altLang="zh-TW" sz="1400" dirty="0"/>
              <a:t>5</a:t>
            </a:r>
            <a:r>
              <a:rPr lang="zh-TW" altLang="en-US" sz="1400" dirty="0"/>
              <a:t>月營建物價指數為</a:t>
            </a:r>
            <a:r>
              <a:rPr lang="en-US" altLang="zh-TW" sz="1400" dirty="0"/>
              <a:t>105.25</a:t>
            </a:r>
          </a:p>
        </p:txBody>
      </p:sp>
      <p:sp>
        <p:nvSpPr>
          <p:cNvPr id="8" name="向上箭號 7"/>
          <p:cNvSpPr/>
          <p:nvPr/>
        </p:nvSpPr>
        <p:spPr>
          <a:xfrm>
            <a:off x="9349032" y="4767870"/>
            <a:ext cx="391088" cy="522186"/>
          </a:xfrm>
          <a:prstGeom prst="up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pic>
        <p:nvPicPr>
          <p:cNvPr id="6" name="圖片 5"/>
          <p:cNvPicPr>
            <a:picLocks noChangeAspect="1"/>
          </p:cNvPicPr>
          <p:nvPr/>
        </p:nvPicPr>
        <p:blipFill>
          <a:blip r:embed="rId2"/>
          <a:stretch>
            <a:fillRect/>
          </a:stretch>
        </p:blipFill>
        <p:spPr>
          <a:xfrm>
            <a:off x="853328" y="3745926"/>
            <a:ext cx="7063382" cy="2991137"/>
          </a:xfrm>
          <a:prstGeom prst="rect">
            <a:avLst/>
          </a:prstGeom>
          <a:solidFill>
            <a:schemeClr val="bg1">
              <a:lumMod val="95000"/>
            </a:schemeClr>
          </a:solidFill>
        </p:spPr>
      </p:pic>
    </p:spTree>
    <p:extLst>
      <p:ext uri="{BB962C8B-B14F-4D97-AF65-F5344CB8AC3E}">
        <p14:creationId xmlns:p14="http://schemas.microsoft.com/office/powerpoint/2010/main" val="123197557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61164" y="6553026"/>
            <a:ext cx="560388" cy="260350"/>
          </a:xfrm>
        </p:spPr>
        <p:txBody>
          <a:bodyPr/>
          <a:lstStyle/>
          <a:p>
            <a:pPr>
              <a:defRPr/>
            </a:pPr>
            <a:fld id="{61CC3497-EE36-4665-8EBE-1DAAC3591AB2}" type="slidenum">
              <a:rPr lang="zh-TW" altLang="en-US" smtClean="0"/>
              <a:pPr>
                <a:defRPr/>
              </a:pPr>
              <a:t>20</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a:solidFill>
                  <a:srgbClr val="003399"/>
                </a:solidFill>
                <a:latin typeface="標楷體" pitchFamily="65"/>
                <a:ea typeface="標楷體" pitchFamily="65"/>
                <a:cs typeface="Times New Roman" pitchFamily="18"/>
              </a:rPr>
              <a:t>五</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計畫執行</a:t>
            </a:r>
            <a:endParaRPr lang="en-US" altLang="zh-TW" sz="3200" b="1" dirty="0">
              <a:solidFill>
                <a:srgbClr val="003399"/>
              </a:solidFill>
              <a:latin typeface="標楷體" pitchFamily="65"/>
              <a:ea typeface="標楷體" pitchFamily="65"/>
              <a:cs typeface="Times New Roman" pitchFamily="18"/>
            </a:endParaRPr>
          </a:p>
        </p:txBody>
      </p:sp>
      <p:sp>
        <p:nvSpPr>
          <p:cNvPr id="5" name="矩形 4"/>
          <p:cNvSpPr/>
          <p:nvPr/>
        </p:nvSpPr>
        <p:spPr>
          <a:xfrm>
            <a:off x="299872" y="4002772"/>
            <a:ext cx="8896829" cy="707886"/>
          </a:xfrm>
          <a:prstGeom prst="rect">
            <a:avLst/>
          </a:prstGeom>
        </p:spPr>
        <p:txBody>
          <a:bodyPr wrap="square">
            <a:spAutoFit/>
          </a:bodyPr>
          <a:lstStyle/>
          <a:p>
            <a:pPr marL="342900" indent="371475" algn="just">
              <a:lnSpc>
                <a:spcPts val="2400"/>
              </a:lnSpc>
              <a:spcAft>
                <a:spcPts val="0"/>
              </a:spcAft>
            </a:pPr>
            <a:r>
              <a:rPr lang="zh-TW" altLang="zh-TW" sz="1700" kern="100" dirty="0">
                <a:latin typeface="標楷體" panose="03000509000000000000" pitchFamily="65" charset="-120"/>
                <a:ea typeface="標楷體" panose="03000509000000000000" pitchFamily="65" charset="-120"/>
              </a:rPr>
              <a:t>本計畫期程為</a:t>
            </a:r>
            <a:r>
              <a:rPr lang="en-US" altLang="zh-TW" sz="1700" kern="100" dirty="0" smtClean="0">
                <a:latin typeface="標楷體" panose="03000509000000000000" pitchFamily="65" charset="-120"/>
                <a:ea typeface="標楷體" panose="03000509000000000000" pitchFamily="65" charset="-120"/>
              </a:rPr>
              <a:t>108~111</a:t>
            </a:r>
            <a:r>
              <a:rPr lang="zh-TW" altLang="zh-TW" sz="1700" kern="100" dirty="0" smtClean="0">
                <a:latin typeface="標楷體" panose="03000509000000000000" pitchFamily="65" charset="-120"/>
                <a:ea typeface="標楷體" panose="03000509000000000000" pitchFamily="65" charset="-120"/>
              </a:rPr>
              <a:t>年</a:t>
            </a:r>
            <a:r>
              <a:rPr lang="zh-TW" altLang="zh-TW" sz="1700" kern="100" dirty="0">
                <a:latin typeface="標楷體" panose="03000509000000000000" pitchFamily="65" charset="-120"/>
                <a:ea typeface="標楷體" panose="03000509000000000000" pitchFamily="65" charset="-120"/>
              </a:rPr>
              <a:t>，所需執行總經費約為</a:t>
            </a:r>
            <a:r>
              <a:rPr lang="en-US" altLang="zh-TW" sz="1700" kern="100" dirty="0">
                <a:latin typeface="標楷體" panose="03000509000000000000" pitchFamily="65" charset="-120"/>
                <a:ea typeface="標楷體" panose="03000509000000000000" pitchFamily="65" charset="-120"/>
              </a:rPr>
              <a:t>6</a:t>
            </a:r>
            <a:r>
              <a:rPr lang="zh-TW" altLang="zh-TW" sz="1700" kern="100" dirty="0" smtClean="0">
                <a:latin typeface="標楷體" panose="03000509000000000000" pitchFamily="65" charset="-120"/>
                <a:ea typeface="標楷體" panose="03000509000000000000" pitchFamily="65" charset="-120"/>
              </a:rPr>
              <a:t>億</a:t>
            </a:r>
            <a:r>
              <a:rPr lang="en-US" altLang="zh-TW" sz="1700" kern="100" dirty="0" smtClean="0">
                <a:latin typeface="標楷體" panose="03000509000000000000" pitchFamily="65" charset="-120"/>
                <a:ea typeface="標楷體" panose="03000509000000000000" pitchFamily="65" charset="-120"/>
              </a:rPr>
              <a:t>3,929</a:t>
            </a:r>
            <a:r>
              <a:rPr lang="zh-TW" altLang="zh-TW" sz="1700" kern="100" dirty="0" smtClean="0">
                <a:latin typeface="標楷體" panose="03000509000000000000" pitchFamily="65" charset="-120"/>
                <a:ea typeface="標楷體" panose="03000509000000000000" pitchFamily="65" charset="-120"/>
              </a:rPr>
              <a:t>萬</a:t>
            </a:r>
            <a:r>
              <a:rPr lang="zh-TW" altLang="zh-TW" sz="1700" kern="100" dirty="0">
                <a:latin typeface="標楷體" panose="03000509000000000000" pitchFamily="65" charset="-120"/>
                <a:ea typeface="標楷體" panose="03000509000000000000" pitchFamily="65" charset="-120"/>
              </a:rPr>
              <a:t>元，其中建設成本約</a:t>
            </a:r>
            <a:r>
              <a:rPr lang="zh-TW" altLang="zh-TW" sz="1700" kern="100" dirty="0" smtClean="0">
                <a:latin typeface="標楷體" panose="03000509000000000000" pitchFamily="65" charset="-120"/>
                <a:ea typeface="標楷體" panose="03000509000000000000" pitchFamily="65" charset="-120"/>
              </a:rPr>
              <a:t>為</a:t>
            </a:r>
            <a:r>
              <a:rPr lang="en-US" altLang="zh-TW" sz="1700" kern="100" dirty="0">
                <a:latin typeface="標楷體" panose="03000509000000000000" pitchFamily="65" charset="-120"/>
                <a:ea typeface="標楷體" panose="03000509000000000000" pitchFamily="65" charset="-120"/>
              </a:rPr>
              <a:t>3</a:t>
            </a:r>
            <a:r>
              <a:rPr lang="zh-TW" altLang="zh-TW" sz="1700" kern="100" dirty="0" smtClean="0">
                <a:latin typeface="標楷體" panose="03000509000000000000" pitchFamily="65" charset="-120"/>
                <a:ea typeface="標楷體" panose="03000509000000000000" pitchFamily="65" charset="-120"/>
              </a:rPr>
              <a:t>億</a:t>
            </a:r>
            <a:r>
              <a:rPr lang="en-US" altLang="zh-TW" sz="1700" kern="100" dirty="0" smtClean="0">
                <a:latin typeface="標楷體" panose="03000509000000000000" pitchFamily="65" charset="-120"/>
                <a:ea typeface="標楷體" panose="03000509000000000000" pitchFamily="65" charset="-120"/>
              </a:rPr>
              <a:t>7,208</a:t>
            </a:r>
            <a:r>
              <a:rPr lang="zh-TW" altLang="zh-TW" sz="1700" kern="100" dirty="0" smtClean="0">
                <a:latin typeface="標楷體" panose="03000509000000000000" pitchFamily="65" charset="-120"/>
                <a:ea typeface="標楷體" panose="03000509000000000000" pitchFamily="65" charset="-120"/>
              </a:rPr>
              <a:t>萬</a:t>
            </a:r>
            <a:r>
              <a:rPr lang="zh-TW" altLang="zh-TW" sz="1700" kern="100" dirty="0">
                <a:latin typeface="標楷體" panose="03000509000000000000" pitchFamily="65" charset="-120"/>
                <a:ea typeface="標楷體" panose="03000509000000000000" pitchFamily="65" charset="-120"/>
              </a:rPr>
              <a:t>元，用地及地上</a:t>
            </a:r>
            <a:r>
              <a:rPr lang="zh-TW" altLang="zh-TW" sz="1700" kern="100" dirty="0" smtClean="0">
                <a:latin typeface="標楷體" panose="03000509000000000000" pitchFamily="65" charset="-120"/>
                <a:ea typeface="標楷體" panose="03000509000000000000" pitchFamily="65" charset="-120"/>
              </a:rPr>
              <a:t>補償費</a:t>
            </a:r>
            <a:r>
              <a:rPr lang="en-US" altLang="zh-TW" sz="1700" kern="100" dirty="0">
                <a:latin typeface="標楷體" panose="03000509000000000000" pitchFamily="65" charset="-120"/>
                <a:ea typeface="標楷體" panose="03000509000000000000" pitchFamily="65" charset="-120"/>
              </a:rPr>
              <a:t>2</a:t>
            </a:r>
            <a:r>
              <a:rPr lang="zh-TW" altLang="zh-TW" sz="1700" kern="100" dirty="0" smtClean="0">
                <a:latin typeface="標楷體" panose="03000509000000000000" pitchFamily="65" charset="-120"/>
                <a:ea typeface="標楷體" panose="03000509000000000000" pitchFamily="65" charset="-120"/>
              </a:rPr>
              <a:t>億</a:t>
            </a:r>
            <a:r>
              <a:rPr lang="en-US" altLang="zh-TW" sz="1700" kern="100" dirty="0" smtClean="0">
                <a:latin typeface="標楷體" panose="03000509000000000000" pitchFamily="65" charset="-120"/>
                <a:ea typeface="標楷體" panose="03000509000000000000" pitchFamily="65" charset="-120"/>
              </a:rPr>
              <a:t>6,720</a:t>
            </a:r>
            <a:r>
              <a:rPr lang="zh-TW" altLang="zh-TW" sz="1700" kern="100" dirty="0" smtClean="0">
                <a:latin typeface="標楷體" panose="03000509000000000000" pitchFamily="65" charset="-120"/>
                <a:ea typeface="標楷體" panose="03000509000000000000" pitchFamily="65" charset="-120"/>
              </a:rPr>
              <a:t>萬</a:t>
            </a:r>
            <a:r>
              <a:rPr lang="zh-TW" altLang="zh-TW" sz="1700" kern="100" dirty="0">
                <a:latin typeface="標楷體" panose="03000509000000000000" pitchFamily="65" charset="-120"/>
                <a:ea typeface="標楷體" panose="03000509000000000000" pitchFamily="65" charset="-120"/>
              </a:rPr>
              <a:t>元，分年經費需求</a:t>
            </a:r>
            <a:r>
              <a:rPr lang="zh-TW" altLang="zh-TW" sz="1700" kern="100" dirty="0" smtClean="0">
                <a:latin typeface="標楷體" panose="03000509000000000000" pitchFamily="65" charset="-120"/>
                <a:ea typeface="標楷體" panose="03000509000000000000" pitchFamily="65" charset="-120"/>
              </a:rPr>
              <a:t>如表</a:t>
            </a:r>
            <a:r>
              <a:rPr lang="zh-TW" altLang="zh-TW" sz="1700" kern="100" dirty="0">
                <a:latin typeface="標楷體" panose="03000509000000000000" pitchFamily="65" charset="-120"/>
                <a:ea typeface="標楷體" panose="03000509000000000000" pitchFamily="65" charset="-120"/>
              </a:rPr>
              <a:t>所示：</a:t>
            </a:r>
            <a:endParaRPr lang="zh-TW" altLang="zh-TW" sz="1700" kern="100" dirty="0">
              <a:effectLst/>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614141482"/>
              </p:ext>
            </p:extLst>
          </p:nvPr>
        </p:nvGraphicFramePr>
        <p:xfrm>
          <a:off x="643772" y="2014414"/>
          <a:ext cx="8568953" cy="1706037"/>
        </p:xfrm>
        <a:graphic>
          <a:graphicData uri="http://schemas.openxmlformats.org/drawingml/2006/table">
            <a:tbl>
              <a:tblPr firstRow="1" firstCol="1" bandRow="1">
                <a:tableStyleId>{5C22544A-7EE6-4342-B048-85BDC9FD1C3A}</a:tableStyleId>
              </a:tblPr>
              <a:tblGrid>
                <a:gridCol w="1428908"/>
                <a:gridCol w="2088232"/>
                <a:gridCol w="1728192"/>
                <a:gridCol w="1944216"/>
                <a:gridCol w="1379405"/>
              </a:tblGrid>
              <a:tr h="625917">
                <a:tc>
                  <a:txBody>
                    <a:bodyPr/>
                    <a:lstStyle/>
                    <a:p>
                      <a:pPr marL="142875" indent="127000" algn="ctr">
                        <a:lnSpc>
                          <a:spcPts val="2400"/>
                        </a:lnSpc>
                        <a:spcAft>
                          <a:spcPts val="0"/>
                        </a:spcAft>
                      </a:pPr>
                      <a:r>
                        <a:rPr lang="zh-TW" sz="1400" kern="100" dirty="0">
                          <a:effectLst/>
                        </a:rPr>
                        <a:t>核定列入</a:t>
                      </a:r>
                      <a:r>
                        <a:rPr lang="zh-TW" sz="1400" kern="100" dirty="0" smtClean="0">
                          <a:effectLst/>
                        </a:rPr>
                        <a:t>補</a:t>
                      </a:r>
                      <a:r>
                        <a:rPr lang="en-US" altLang="zh-TW" sz="1400" kern="100" dirty="0" smtClean="0">
                          <a:effectLst/>
                        </a:rPr>
                        <a:t>   </a:t>
                      </a:r>
                      <a:r>
                        <a:rPr lang="zh-TW" sz="1400" kern="100" dirty="0" smtClean="0">
                          <a:effectLst/>
                        </a:rPr>
                        <a:t>助</a:t>
                      </a:r>
                      <a:r>
                        <a:rPr lang="zh-TW" sz="1400" kern="100" dirty="0">
                          <a:effectLst/>
                        </a:rPr>
                        <a:t>後</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ctr">
                        <a:lnSpc>
                          <a:spcPts val="2400"/>
                        </a:lnSpc>
                        <a:spcAft>
                          <a:spcPts val="0"/>
                        </a:spcAft>
                      </a:pPr>
                      <a:r>
                        <a:rPr lang="zh-TW" sz="1400" kern="100" dirty="0" smtClean="0">
                          <a:effectLst/>
                        </a:rPr>
                        <a:t>第一</a:t>
                      </a:r>
                      <a:r>
                        <a:rPr lang="zh-TW" sz="1400" kern="100" dirty="0">
                          <a:effectLst/>
                        </a:rPr>
                        <a:t>年</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l">
                        <a:lnSpc>
                          <a:spcPts val="2400"/>
                        </a:lnSpc>
                        <a:spcAft>
                          <a:spcPts val="0"/>
                        </a:spcAft>
                      </a:pPr>
                      <a:r>
                        <a:rPr lang="zh-TW" altLang="en-US" sz="1400" kern="100" dirty="0" smtClean="0">
                          <a:effectLst/>
                        </a:rPr>
                        <a:t>      </a:t>
                      </a:r>
                      <a:r>
                        <a:rPr lang="zh-TW" sz="1400" kern="100" dirty="0" smtClean="0">
                          <a:effectLst/>
                        </a:rPr>
                        <a:t>第二</a:t>
                      </a:r>
                      <a:r>
                        <a:rPr lang="zh-TW" sz="1400" kern="100" dirty="0">
                          <a:effectLst/>
                        </a:rPr>
                        <a:t>年</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l">
                        <a:lnSpc>
                          <a:spcPts val="2400"/>
                        </a:lnSpc>
                        <a:spcAft>
                          <a:spcPts val="0"/>
                        </a:spcAft>
                      </a:pPr>
                      <a:r>
                        <a:rPr lang="zh-TW" altLang="en-US" sz="1400" kern="100" dirty="0" smtClean="0">
                          <a:effectLst/>
                        </a:rPr>
                        <a:t>          </a:t>
                      </a:r>
                      <a:r>
                        <a:rPr lang="zh-TW" sz="1400" kern="100" dirty="0" smtClean="0">
                          <a:effectLst/>
                        </a:rPr>
                        <a:t>第</a:t>
                      </a:r>
                      <a:r>
                        <a:rPr lang="zh-TW" altLang="en-US" sz="1400" kern="100" dirty="0" smtClean="0">
                          <a:effectLst/>
                        </a:rPr>
                        <a:t>三</a:t>
                      </a:r>
                      <a:r>
                        <a:rPr lang="zh-TW" sz="1400" kern="100" dirty="0" smtClean="0">
                          <a:effectLst/>
                        </a:rPr>
                        <a:t>年</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l">
                        <a:lnSpc>
                          <a:spcPts val="2400"/>
                        </a:lnSpc>
                        <a:spcAft>
                          <a:spcPts val="0"/>
                        </a:spcAft>
                      </a:pPr>
                      <a:r>
                        <a:rPr lang="zh-TW" altLang="en-US" sz="1400" kern="100" dirty="0" smtClean="0">
                          <a:effectLst/>
                        </a:rPr>
                        <a:t>   </a:t>
                      </a:r>
                      <a:r>
                        <a:rPr lang="zh-TW" sz="1400" kern="100" dirty="0" smtClean="0">
                          <a:effectLst/>
                        </a:rPr>
                        <a:t>第</a:t>
                      </a:r>
                      <a:r>
                        <a:rPr lang="zh-TW" altLang="en-US" sz="1400" kern="100" dirty="0" smtClean="0">
                          <a:effectLst/>
                        </a:rPr>
                        <a:t>四</a:t>
                      </a:r>
                      <a:r>
                        <a:rPr lang="zh-TW" sz="1400" kern="100" dirty="0" smtClean="0">
                          <a:effectLst/>
                        </a:rPr>
                        <a:t>年</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r>
              <a:tr h="1080120">
                <a:tc>
                  <a:txBody>
                    <a:bodyPr/>
                    <a:lstStyle/>
                    <a:p>
                      <a:pPr marL="142875" indent="127000" algn="l">
                        <a:lnSpc>
                          <a:spcPts val="2400"/>
                        </a:lnSpc>
                        <a:spcAft>
                          <a:spcPts val="0"/>
                        </a:spcAft>
                      </a:pPr>
                      <a:r>
                        <a:rPr lang="zh-TW" sz="1400" kern="100" dirty="0">
                          <a:effectLst/>
                        </a:rPr>
                        <a:t>執行重點</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ctr">
                        <a:lnSpc>
                          <a:spcPts val="2400"/>
                        </a:lnSpc>
                        <a:spcAft>
                          <a:spcPts val="0"/>
                        </a:spcAft>
                      </a:pPr>
                      <a:r>
                        <a:rPr lang="zh-TW" sz="1400" kern="100" dirty="0">
                          <a:effectLst/>
                        </a:rPr>
                        <a:t>完成用地取得計畫</a:t>
                      </a:r>
                      <a:r>
                        <a:rPr lang="zh-TW" sz="1400" kern="100" dirty="0" smtClean="0">
                          <a:effectLst/>
                        </a:rPr>
                        <a:t>書</a:t>
                      </a:r>
                      <a:endParaRPr lang="en-US" altLang="zh-TW" sz="1400" kern="100" dirty="0" smtClean="0">
                        <a:effectLst/>
                      </a:endParaRPr>
                    </a:p>
                    <a:p>
                      <a:pPr marL="142875" indent="127000" algn="ctr">
                        <a:lnSpc>
                          <a:spcPts val="2400"/>
                        </a:lnSpc>
                        <a:spcAft>
                          <a:spcPts val="0"/>
                        </a:spcAft>
                      </a:pPr>
                      <a:r>
                        <a:rPr lang="zh-TW" sz="1400" kern="100" dirty="0" smtClean="0">
                          <a:effectLst/>
                        </a:rPr>
                        <a:t>委託</a:t>
                      </a:r>
                      <a:r>
                        <a:rPr lang="zh-TW" sz="1400" kern="100" dirty="0">
                          <a:effectLst/>
                        </a:rPr>
                        <a:t>監造服務</a:t>
                      </a:r>
                      <a:r>
                        <a:rPr lang="zh-TW" sz="1400" kern="100" dirty="0" smtClean="0">
                          <a:effectLst/>
                        </a:rPr>
                        <a:t>發包</a:t>
                      </a:r>
                      <a:r>
                        <a:rPr lang="zh-TW" altLang="en-US" sz="1400" kern="100" dirty="0" smtClean="0">
                          <a:effectLst/>
                        </a:rPr>
                        <a:t> </a:t>
                      </a:r>
                      <a:endParaRPr lang="en-US" altLang="zh-TW" sz="1400" kern="100" dirty="0" smtClean="0">
                        <a:effectLst/>
                      </a:endParaRPr>
                    </a:p>
                    <a:p>
                      <a:pPr marL="142875" indent="127000" algn="ctr">
                        <a:lnSpc>
                          <a:spcPts val="2400"/>
                        </a:lnSpc>
                        <a:spcAft>
                          <a:spcPts val="0"/>
                        </a:spcAft>
                      </a:pPr>
                      <a:r>
                        <a:rPr lang="zh-TW" sz="1400" kern="100" dirty="0" smtClean="0">
                          <a:effectLst/>
                        </a:rPr>
                        <a:t>相關</a:t>
                      </a:r>
                      <a:r>
                        <a:rPr lang="zh-TW" sz="1400" kern="100" dirty="0">
                          <a:effectLst/>
                        </a:rPr>
                        <a:t>管線遷移</a:t>
                      </a:r>
                      <a:r>
                        <a:rPr lang="zh-TW" sz="1400" kern="100" dirty="0" smtClean="0">
                          <a:effectLst/>
                        </a:rPr>
                        <a:t>協調</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l">
                        <a:lnSpc>
                          <a:spcPts val="2400"/>
                        </a:lnSpc>
                        <a:spcAft>
                          <a:spcPts val="0"/>
                        </a:spcAft>
                      </a:pPr>
                      <a:r>
                        <a:rPr lang="zh-TW" sz="1400" kern="100" dirty="0">
                          <a:effectLst/>
                        </a:rPr>
                        <a:t>工程發包</a:t>
                      </a:r>
                      <a:r>
                        <a:rPr lang="zh-TW" sz="1400" kern="100" dirty="0" smtClean="0">
                          <a:effectLst/>
                        </a:rPr>
                        <a:t>及施工配合</a:t>
                      </a:r>
                      <a:r>
                        <a:rPr lang="zh-TW" sz="1400" kern="100" dirty="0">
                          <a:effectLst/>
                        </a:rPr>
                        <a:t>管線埋設</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ctr">
                        <a:lnSpc>
                          <a:spcPts val="2400"/>
                        </a:lnSpc>
                        <a:spcAft>
                          <a:spcPts val="0"/>
                        </a:spcAft>
                      </a:pPr>
                      <a:r>
                        <a:rPr lang="zh-TW" sz="1400" kern="100" dirty="0" smtClean="0">
                          <a:effectLst/>
                        </a:rPr>
                        <a:t>工程施工</a:t>
                      </a:r>
                      <a:endParaRPr lang="en-US" altLang="zh-TW" sz="1400" kern="100" dirty="0" smtClean="0">
                        <a:effectLst/>
                      </a:endParaRPr>
                    </a:p>
                    <a:p>
                      <a:pPr marL="142875" indent="127000" algn="ctr">
                        <a:lnSpc>
                          <a:spcPts val="2400"/>
                        </a:lnSpc>
                        <a:spcAft>
                          <a:spcPts val="0"/>
                        </a:spcAft>
                      </a:pPr>
                      <a:r>
                        <a:rPr lang="zh-TW" sz="1400" kern="100" dirty="0" smtClean="0">
                          <a:effectLst/>
                        </a:rPr>
                        <a:t>配合</a:t>
                      </a:r>
                      <a:r>
                        <a:rPr lang="zh-TW" sz="1400" kern="100" dirty="0">
                          <a:effectLst/>
                        </a:rPr>
                        <a:t>管線埋設</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142875" indent="127000" algn="ctr">
                        <a:lnSpc>
                          <a:spcPts val="2400"/>
                        </a:lnSpc>
                        <a:spcAft>
                          <a:spcPts val="0"/>
                        </a:spcAft>
                      </a:pPr>
                      <a:r>
                        <a:rPr lang="zh-TW" sz="1400" kern="100" dirty="0" smtClean="0">
                          <a:effectLst/>
                        </a:rPr>
                        <a:t>工程</a:t>
                      </a:r>
                      <a:r>
                        <a:rPr lang="zh-TW" altLang="en-US" sz="1400" kern="100" dirty="0" smtClean="0">
                          <a:effectLst/>
                        </a:rPr>
                        <a:t>施工</a:t>
                      </a:r>
                      <a:endParaRPr lang="en-US" altLang="zh-TW" sz="1400" kern="100" dirty="0" smtClean="0">
                        <a:effectLst/>
                      </a:endParaRPr>
                    </a:p>
                    <a:p>
                      <a:pPr marL="142875" indent="127000" algn="ctr">
                        <a:lnSpc>
                          <a:spcPts val="2400"/>
                        </a:lnSpc>
                        <a:spcAft>
                          <a:spcPts val="0"/>
                        </a:spcAft>
                      </a:pPr>
                      <a:r>
                        <a:rPr lang="zh-TW" sz="1400" kern="100" dirty="0" smtClean="0">
                          <a:effectLst/>
                        </a:rPr>
                        <a:t>及</a:t>
                      </a:r>
                      <a:r>
                        <a:rPr lang="zh-TW" sz="1400" kern="100" dirty="0">
                          <a:effectLst/>
                        </a:rPr>
                        <a:t>驗收</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r>
            </a:tbl>
          </a:graphicData>
        </a:graphic>
      </p:graphicFrame>
      <p:sp>
        <p:nvSpPr>
          <p:cNvPr id="8" name="矩形 7"/>
          <p:cNvSpPr/>
          <p:nvPr/>
        </p:nvSpPr>
        <p:spPr>
          <a:xfrm>
            <a:off x="272480" y="908720"/>
            <a:ext cx="9332689" cy="1015663"/>
          </a:xfrm>
          <a:prstGeom prst="rect">
            <a:avLst/>
          </a:prstGeom>
        </p:spPr>
        <p:txBody>
          <a:bodyPr wrap="square">
            <a:spAutoFit/>
          </a:bodyPr>
          <a:lstStyle/>
          <a:p>
            <a:pPr indent="455930" algn="just">
              <a:lnSpc>
                <a:spcPts val="2400"/>
              </a:lnSpc>
              <a:spcAft>
                <a:spcPts val="0"/>
              </a:spcAft>
            </a:pPr>
            <a:r>
              <a:rPr lang="zh-TW" altLang="zh-TW" sz="1700" kern="100" dirty="0">
                <a:latin typeface="Times New Roman" panose="02020603050405020304" pitchFamily="18" charset="0"/>
                <a:ea typeface="標楷體" panose="03000509000000000000" pitchFamily="65" charset="-120"/>
              </a:rPr>
              <a:t>本計畫於報奉核定後，由縣府負責執行，展開委外設計監造及用地取得作業，並於設計階段及與地方政府密切溝通並召開地方說明會取得共識，降低執行期間之不確定因素。施工完成後，由縣府負責後續管理維護工作，以確保道路服務水準。</a:t>
            </a:r>
            <a:endParaRPr lang="zh-TW" altLang="zh-TW" sz="1700" kern="100" dirty="0">
              <a:effectLst/>
              <a:latin typeface="Times New Roman" panose="02020603050405020304" pitchFamily="18" charset="0"/>
              <a:ea typeface="新細明體" panose="02020500000000000000" pitchFamily="18" charset="-12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608" y="4710658"/>
            <a:ext cx="7488832" cy="1752600"/>
          </a:xfrm>
          <a:prstGeom prst="rect">
            <a:avLst/>
          </a:prstGeom>
          <a:solidFill>
            <a:schemeClr val="bg1"/>
          </a:solidFill>
          <a:ln>
            <a:noFill/>
          </a:ln>
        </p:spPr>
      </p:pic>
    </p:spTree>
    <p:extLst>
      <p:ext uri="{BB962C8B-B14F-4D97-AF65-F5344CB8AC3E}">
        <p14:creationId xmlns:p14="http://schemas.microsoft.com/office/powerpoint/2010/main" val="38280881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審查意見及辦理情形</a:t>
            </a:r>
            <a:endParaRPr lang="en-US" altLang="zh-TW" sz="3200" b="1" dirty="0">
              <a:solidFill>
                <a:srgbClr val="003399"/>
              </a:solidFill>
              <a:latin typeface="標楷體" pitchFamily="65"/>
              <a:ea typeface="標楷體" pitchFamily="65"/>
              <a:cs typeface="Times New Roman" pitchFamily="18"/>
            </a:endParaRPr>
          </a:p>
        </p:txBody>
      </p:sp>
      <p:sp>
        <p:nvSpPr>
          <p:cNvPr id="3" name="投影片編號版面配置區 2"/>
          <p:cNvSpPr>
            <a:spLocks noGrp="1"/>
          </p:cNvSpPr>
          <p:nvPr>
            <p:ph type="sldNum" sz="quarter" idx="18"/>
          </p:nvPr>
        </p:nvSpPr>
        <p:spPr>
          <a:xfrm>
            <a:off x="9372147" y="6491027"/>
            <a:ext cx="560388" cy="260350"/>
          </a:xfrm>
        </p:spPr>
        <p:txBody>
          <a:bodyPr/>
          <a:lstStyle/>
          <a:p>
            <a:pPr>
              <a:defRPr/>
            </a:pPr>
            <a:fld id="{E6E5147D-9296-44B0-9994-9407398032D6}" type="slidenum">
              <a:rPr lang="zh-TW" altLang="en-US" smtClean="0">
                <a:latin typeface="Adobe 繁黑體 Std B" panose="020B0700000000000000" pitchFamily="34" charset="-120"/>
                <a:ea typeface="Adobe 繁黑體 Std B" panose="020B0700000000000000" pitchFamily="34" charset="-120"/>
              </a:rPr>
              <a:pPr>
                <a:defRPr/>
              </a:pPr>
              <a:t>21</a:t>
            </a:fld>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886017816"/>
              </p:ext>
            </p:extLst>
          </p:nvPr>
        </p:nvGraphicFramePr>
        <p:xfrm>
          <a:off x="308980" y="980728"/>
          <a:ext cx="9073008" cy="5466903"/>
        </p:xfrm>
        <a:graphic>
          <a:graphicData uri="http://schemas.openxmlformats.org/drawingml/2006/table">
            <a:tbl>
              <a:tblPr firstRow="1" firstCol="1" bandRow="1">
                <a:tableStyleId>{5C22544A-7EE6-4342-B048-85BDC9FD1C3A}</a:tableStyleId>
              </a:tblPr>
              <a:tblGrid>
                <a:gridCol w="576064"/>
                <a:gridCol w="3384376"/>
                <a:gridCol w="5112568"/>
              </a:tblGrid>
              <a:tr h="347465">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項次</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審查意見辦理情形</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277973">
                <a:tc gridSpan="3">
                  <a:txBody>
                    <a:bodyPr/>
                    <a:lstStyle/>
                    <a:p>
                      <a:pPr eaLnBrk="0" hangingPunct="0">
                        <a:lnSpc>
                          <a:spcPts val="1900"/>
                        </a:lnSpc>
                        <a:spcAft>
                          <a:spcPts val="0"/>
                        </a:spcAft>
                        <a:tabLst>
                          <a:tab pos="662940" algn="l"/>
                        </a:tabLst>
                      </a:pPr>
                      <a:r>
                        <a:rPr lang="zh-TW" altLang="en-US" sz="1600" kern="100" dirty="0" smtClean="0">
                          <a:effectLst/>
                          <a:latin typeface="Adobe 楷体 Std R" panose="02020400000000000000" pitchFamily="18" charset="-128"/>
                          <a:ea typeface="Adobe 楷体 Std R" panose="02020400000000000000" pitchFamily="18" charset="-128"/>
                          <a:cs typeface="Times New Roman" panose="02020603050405020304" pitchFamily="18" charset="0"/>
                        </a:rPr>
                        <a:t>禇委員志鵬</a:t>
                      </a:r>
                    </a:p>
                  </a:txBody>
                  <a:tcPr marL="68580" marR="68580" marT="0" marB="0">
                    <a:solidFill>
                      <a:schemeClr val="tx2">
                        <a:lumMod val="60000"/>
                        <a:lumOff val="40000"/>
                      </a:schemeClr>
                    </a:solidFill>
                  </a:tcPr>
                </a:tc>
                <a:tc hMerge="1">
                  <a:txBody>
                    <a:bodyPr/>
                    <a:lstStyle/>
                    <a:p>
                      <a:endParaRPr lang="zh-TW" altLang="en-US"/>
                    </a:p>
                  </a:txBody>
                  <a:tcPr/>
                </a:tc>
                <a:tc hMerge="1">
                  <a:txBody>
                    <a:bodyPr/>
                    <a:lstStyle/>
                    <a:p>
                      <a:pPr eaLnBrk="0" hangingPunct="0">
                        <a:lnSpc>
                          <a:spcPts val="1200"/>
                        </a:lnSpc>
                        <a:spcAft>
                          <a:spcPts val="0"/>
                        </a:spcAft>
                        <a:tabLst>
                          <a:tab pos="662940" algn="l"/>
                        </a:tabLst>
                      </a:pP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solidFill>
                      <a:schemeClr val="tx2">
                        <a:lumMod val="60000"/>
                        <a:lumOff val="40000"/>
                      </a:schemeClr>
                    </a:solidFill>
                  </a:tcPr>
                </a:tc>
              </a:tr>
              <a:tr h="2549347">
                <a:tc>
                  <a:txBody>
                    <a:bodyPr/>
                    <a:lstStyle/>
                    <a:p>
                      <a:pPr algn="ctr" eaLnBrk="0" hangingPunct="0">
                        <a:lnSpc>
                          <a:spcPts val="1200"/>
                        </a:lnSpc>
                        <a:spcAft>
                          <a:spcPts val="0"/>
                        </a:spcAft>
                        <a:tabLst>
                          <a:tab pos="662940" algn="l"/>
                        </a:tabLst>
                      </a:pPr>
                      <a:r>
                        <a:rPr lang="en-US" sz="1400" kern="100" dirty="0">
                          <a:solidFill>
                            <a:schemeClr val="tx1"/>
                          </a:solidFill>
                          <a:effectLst/>
                          <a:latin typeface="Adobe 楷体 Std R" panose="02020400000000000000" pitchFamily="18" charset="-128"/>
                          <a:ea typeface="Adobe 楷体 Std R" panose="02020400000000000000" pitchFamily="18" charset="-128"/>
                        </a:rPr>
                        <a:t>1.</a:t>
                      </a:r>
                      <a:endParaRPr lang="zh-TW" sz="1400" kern="100" dirty="0">
                        <a:solidFill>
                          <a:schemeClr val="tx1"/>
                        </a:solidFill>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本建設計畫中提及現況路段屬非常危險之道路，建加強佐證資料後，配合今年度新增之「危險瓶頸路段改善」之事項，加強說明本案除了是「既有之新闢拓寬改善」亦具有「危險瓶頸路段改善」之功能。</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現況砂石車禁止行駛進入市區，砂石車動線仍以行駛縣</a:t>
                      </a:r>
                      <a:r>
                        <a:rPr lang="en-US" sz="1400" kern="100" dirty="0">
                          <a:effectLst/>
                          <a:latin typeface="Adobe 楷体 Std R" panose="02020400000000000000" pitchFamily="18" charset="-128"/>
                          <a:ea typeface="Adobe 楷体 Std R" panose="02020400000000000000" pitchFamily="18" charset="-128"/>
                        </a:rPr>
                        <a:t>193</a:t>
                      </a:r>
                      <a:r>
                        <a:rPr lang="zh-TW" sz="1400" kern="100" dirty="0">
                          <a:effectLst/>
                          <a:latin typeface="Adobe 楷体 Std R" panose="02020400000000000000" pitchFamily="18" charset="-128"/>
                          <a:ea typeface="Adobe 楷体 Std R" panose="02020400000000000000" pitchFamily="18" charset="-128"/>
                        </a:rPr>
                        <a:t>線為主。本計畫路段</a:t>
                      </a:r>
                      <a:r>
                        <a:rPr lang="en-US" sz="1400" kern="100" dirty="0">
                          <a:effectLst/>
                          <a:latin typeface="Adobe 楷体 Std R" panose="02020400000000000000" pitchFamily="18" charset="-128"/>
                          <a:ea typeface="Adobe 楷体 Std R" panose="02020400000000000000" pitchFamily="18" charset="-128"/>
                        </a:rPr>
                        <a:t>19K+840~22K+500</a:t>
                      </a:r>
                      <a:r>
                        <a:rPr lang="zh-TW" sz="1400" kern="100" dirty="0">
                          <a:effectLst/>
                          <a:latin typeface="Adobe 楷体 Std R" panose="02020400000000000000" pitchFamily="18" charset="-128"/>
                          <a:ea typeface="Adobe 楷体 Std R" panose="02020400000000000000" pitchFamily="18" charset="-128"/>
                        </a:rPr>
                        <a:t>為吉安鄉南海四街至花蓮大橋段，現有路況過於狹窄、彎曲，致道路容量不足，大型車行駛不便、會車困難，除影響車流行進速度，且屢屢發生交通事故。因本路段禁止砂石車行駛內側車道，砂石車僅可與機慢車行駛於外側車道，時常造成機慢車與砂石車爭道之現象，安全性嚴重不足。</a:t>
                      </a:r>
                    </a:p>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南海四街以北目前正進行道路拓寬工程（拓寬至</a:t>
                      </a:r>
                      <a:r>
                        <a:rPr lang="en-US" sz="1400" kern="100" dirty="0">
                          <a:effectLst/>
                          <a:latin typeface="Adobe 楷体 Std R" panose="02020400000000000000" pitchFamily="18" charset="-128"/>
                          <a:ea typeface="Adobe 楷体 Std R" panose="02020400000000000000" pitchFamily="18" charset="-128"/>
                        </a:rPr>
                        <a:t>30m</a:t>
                      </a:r>
                      <a:r>
                        <a:rPr lang="zh-TW" sz="1400" kern="100" dirty="0">
                          <a:effectLst/>
                          <a:latin typeface="Adobe 楷体 Std R" panose="02020400000000000000" pitchFamily="18" charset="-128"/>
                          <a:ea typeface="Adobe 楷体 Std R" panose="02020400000000000000" pitchFamily="18" charset="-128"/>
                        </a:rPr>
                        <a:t>，雙向各</a:t>
                      </a:r>
                      <a:r>
                        <a:rPr lang="en-US" sz="1400" kern="100" dirty="0">
                          <a:effectLst/>
                          <a:latin typeface="Adobe 楷体 Std R" panose="02020400000000000000" pitchFamily="18" charset="-128"/>
                          <a:ea typeface="Adobe 楷体 Std R" panose="02020400000000000000" pitchFamily="18" charset="-128"/>
                        </a:rPr>
                        <a:t>2</a:t>
                      </a:r>
                      <a:r>
                        <a:rPr lang="zh-TW" sz="1400" kern="100" dirty="0">
                          <a:effectLst/>
                          <a:latin typeface="Adobe 楷体 Std R" panose="02020400000000000000" pitchFamily="18" charset="-128"/>
                          <a:ea typeface="Adobe 楷体 Std R" panose="02020400000000000000" pitchFamily="18" charset="-128"/>
                        </a:rPr>
                        <a:t>快車道、</a:t>
                      </a:r>
                      <a:r>
                        <a:rPr lang="en-US" sz="1400" kern="100" dirty="0">
                          <a:effectLst/>
                          <a:latin typeface="Adobe 楷体 Std R" panose="02020400000000000000" pitchFamily="18" charset="-128"/>
                          <a:ea typeface="Adobe 楷体 Std R" panose="02020400000000000000" pitchFamily="18" charset="-128"/>
                        </a:rPr>
                        <a:t>1</a:t>
                      </a:r>
                      <a:r>
                        <a:rPr lang="zh-TW" sz="1400" kern="100" dirty="0">
                          <a:effectLst/>
                          <a:latin typeface="Adobe 楷体 Std R" panose="02020400000000000000" pitchFamily="18" charset="-128"/>
                          <a:ea typeface="Adobe 楷体 Std R" panose="02020400000000000000" pitchFamily="18" charset="-128"/>
                        </a:rPr>
                        <a:t>機慢車道、</a:t>
                      </a:r>
                      <a:r>
                        <a:rPr lang="en-US" sz="1400" kern="100" dirty="0">
                          <a:effectLst/>
                          <a:latin typeface="Adobe 楷体 Std R" panose="02020400000000000000" pitchFamily="18" charset="-128"/>
                          <a:ea typeface="Adobe 楷体 Std R" panose="02020400000000000000" pitchFamily="18" charset="-128"/>
                        </a:rPr>
                        <a:t>1</a:t>
                      </a:r>
                      <a:r>
                        <a:rPr lang="zh-TW" sz="1400" kern="100" dirty="0">
                          <a:effectLst/>
                          <a:latin typeface="Adobe 楷体 Std R" panose="02020400000000000000" pitchFamily="18" charset="-128"/>
                          <a:ea typeface="Adobe 楷体 Std R" panose="02020400000000000000" pitchFamily="18" charset="-128"/>
                        </a:rPr>
                        <a:t>設施帶及自行車道兼人行使用空間），南下車流經過南海四街口後道路寬度縮減為</a:t>
                      </a:r>
                      <a:r>
                        <a:rPr lang="en-US" sz="1400" kern="100" dirty="0">
                          <a:effectLst/>
                          <a:latin typeface="Adobe 楷体 Std R" panose="02020400000000000000" pitchFamily="18" charset="-128"/>
                          <a:ea typeface="Adobe 楷体 Std R" panose="02020400000000000000" pitchFamily="18" charset="-128"/>
                        </a:rPr>
                        <a:t>20m(</a:t>
                      </a:r>
                      <a:r>
                        <a:rPr lang="zh-TW" sz="1400" kern="100" dirty="0">
                          <a:effectLst/>
                          <a:latin typeface="Adobe 楷体 Std R" panose="02020400000000000000" pitchFamily="18" charset="-128"/>
                          <a:ea typeface="Adobe 楷体 Std R" panose="02020400000000000000" pitchFamily="18" charset="-128"/>
                        </a:rPr>
                        <a:t>雙向各</a:t>
                      </a:r>
                      <a:r>
                        <a:rPr lang="en-US" sz="1400" kern="100" dirty="0">
                          <a:effectLst/>
                          <a:latin typeface="Adobe 楷体 Std R" panose="02020400000000000000" pitchFamily="18" charset="-128"/>
                          <a:ea typeface="Adobe 楷体 Std R" panose="02020400000000000000" pitchFamily="18" charset="-128"/>
                        </a:rPr>
                        <a:t>1</a:t>
                      </a:r>
                      <a:r>
                        <a:rPr lang="zh-TW" sz="1400" kern="100" dirty="0">
                          <a:effectLst/>
                          <a:latin typeface="Adobe 楷体 Std R" panose="02020400000000000000" pitchFamily="18" charset="-128"/>
                          <a:ea typeface="Adobe 楷体 Std R" panose="02020400000000000000" pitchFamily="18" charset="-128"/>
                        </a:rPr>
                        <a:t>快車道、</a:t>
                      </a:r>
                      <a:r>
                        <a:rPr lang="en-US" sz="1400" kern="100" dirty="0">
                          <a:effectLst/>
                          <a:latin typeface="Adobe 楷体 Std R" panose="02020400000000000000" pitchFamily="18" charset="-128"/>
                          <a:ea typeface="Adobe 楷体 Std R" panose="02020400000000000000" pitchFamily="18" charset="-128"/>
                        </a:rPr>
                        <a:t>1</a:t>
                      </a:r>
                      <a:r>
                        <a:rPr lang="zh-TW" sz="1400" kern="100" dirty="0">
                          <a:effectLst/>
                          <a:latin typeface="Adobe 楷体 Std R" panose="02020400000000000000" pitchFamily="18" charset="-128"/>
                          <a:ea typeface="Adobe 楷体 Std R" panose="02020400000000000000" pitchFamily="18" charset="-128"/>
                        </a:rPr>
                        <a:t>混合車道</a:t>
                      </a:r>
                      <a:r>
                        <a:rPr lang="en-US" sz="1400" kern="100" dirty="0">
                          <a:effectLst/>
                          <a:latin typeface="Adobe 楷体 Std R" panose="02020400000000000000" pitchFamily="18" charset="-128"/>
                          <a:ea typeface="Adobe 楷体 Std R" panose="02020400000000000000" pitchFamily="18" charset="-128"/>
                        </a:rPr>
                        <a:t>)</a:t>
                      </a:r>
                      <a:r>
                        <a:rPr lang="zh-TW" sz="1400" kern="100" dirty="0">
                          <a:effectLst/>
                          <a:latin typeface="Adobe 楷体 Std R" panose="02020400000000000000" pitchFamily="18" charset="-128"/>
                          <a:ea typeface="Adobe 楷体 Std R" panose="02020400000000000000" pitchFamily="18" charset="-128"/>
                        </a:rPr>
                        <a:t>，機慢車及自行車需駛回混合車道與砂石車爭道，形成道路瓶頸。道路拓寬改善後可改善危險瓶頸路段。</a:t>
                      </a:r>
                    </a:p>
                    <a:p>
                      <a:pPr algn="l" eaLnBrk="0" hangingPunct="0">
                        <a:lnSpc>
                          <a:spcPts val="1600"/>
                        </a:lnSpc>
                        <a:spcAft>
                          <a:spcPts val="0"/>
                        </a:spcAft>
                        <a:tabLst>
                          <a:tab pos="662940" algn="l"/>
                        </a:tabLst>
                      </a:pPr>
                      <a:r>
                        <a:rPr lang="zh-TW" sz="1400" kern="100" dirty="0" smtClean="0">
                          <a:effectLst/>
                          <a:latin typeface="Adobe 楷体 Std R" panose="02020400000000000000" pitchFamily="18" charset="-128"/>
                          <a:ea typeface="Adobe 楷体 Std R" panose="02020400000000000000" pitchFamily="18" charset="-128"/>
                        </a:rPr>
                        <a:t>詳</a:t>
                      </a:r>
                      <a:r>
                        <a:rPr lang="zh-TW" altLang="en-US" sz="1400" kern="100" dirty="0" smtClean="0">
                          <a:effectLst/>
                          <a:latin typeface="Adobe 楷体 Std R" panose="02020400000000000000" pitchFamily="18" charset="-128"/>
                          <a:ea typeface="Adobe 楷体 Std R" panose="02020400000000000000" pitchFamily="18" charset="-128"/>
                        </a:rPr>
                        <a:t>計畫書</a:t>
                      </a:r>
                      <a:r>
                        <a:rPr lang="en-US" sz="1400" kern="100" dirty="0" smtClean="0">
                          <a:effectLst/>
                          <a:latin typeface="Adobe 楷体 Std R" panose="02020400000000000000" pitchFamily="18" charset="-128"/>
                          <a:ea typeface="Adobe 楷体 Std R" panose="02020400000000000000" pitchFamily="18" charset="-128"/>
                        </a:rPr>
                        <a:t>P11</a:t>
                      </a:r>
                      <a:r>
                        <a:rPr lang="zh-TW" sz="1400" kern="100" dirty="0">
                          <a:effectLst/>
                          <a:latin typeface="Adobe 楷体 Std R" panose="02020400000000000000" pitchFamily="18" charset="-128"/>
                          <a:ea typeface="Adobe 楷体 Std R" panose="02020400000000000000" pitchFamily="18" charset="-128"/>
                        </a:rPr>
                        <a:t>、</a:t>
                      </a:r>
                      <a:r>
                        <a:rPr lang="en-US" sz="1400" kern="100" dirty="0">
                          <a:effectLst/>
                          <a:latin typeface="Adobe 楷体 Std R" panose="02020400000000000000" pitchFamily="18" charset="-128"/>
                          <a:ea typeface="Adobe 楷体 Std R" panose="02020400000000000000" pitchFamily="18" charset="-128"/>
                        </a:rPr>
                        <a:t>P12</a:t>
                      </a:r>
                      <a:r>
                        <a:rPr lang="zh-TW" sz="1400" kern="100" dirty="0">
                          <a:effectLst/>
                          <a:latin typeface="Adobe 楷体 Std R" panose="02020400000000000000" pitchFamily="18" charset="-128"/>
                          <a:ea typeface="Adobe 楷体 Std R" panose="02020400000000000000" pitchFamily="18" charset="-128"/>
                        </a:rPr>
                        <a:t>。</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647344">
                <a:tc>
                  <a:txBody>
                    <a:bodyPr/>
                    <a:lstStyle/>
                    <a:p>
                      <a:pPr algn="ctr" eaLnBrk="0" hangingPunct="0">
                        <a:lnSpc>
                          <a:spcPts val="1200"/>
                        </a:lnSpc>
                        <a:spcAft>
                          <a:spcPts val="0"/>
                        </a:spcAft>
                        <a:tabLst>
                          <a:tab pos="662940" algn="l"/>
                        </a:tabLst>
                      </a:pPr>
                      <a:r>
                        <a:rPr lang="en-US" sz="1400" kern="100" dirty="0">
                          <a:solidFill>
                            <a:schemeClr val="tx1"/>
                          </a:solidFill>
                          <a:effectLst/>
                          <a:latin typeface="Adobe 楷体 Std R" panose="02020400000000000000" pitchFamily="18" charset="-128"/>
                          <a:ea typeface="Adobe 楷体 Std R" panose="02020400000000000000" pitchFamily="18" charset="-128"/>
                        </a:rPr>
                        <a:t>2.</a:t>
                      </a:r>
                      <a:endParaRPr lang="zh-TW" sz="1400" kern="100" dirty="0">
                        <a:solidFill>
                          <a:schemeClr val="tx1"/>
                        </a:solidFill>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a:effectLst/>
                          <a:latin typeface="Adobe 楷体 Std R" panose="02020400000000000000" pitchFamily="18" charset="-128"/>
                          <a:ea typeface="Adobe 楷体 Std R" panose="02020400000000000000" pitchFamily="18" charset="-128"/>
                        </a:rPr>
                        <a:t>對於資訊公開及公民參與部分均較今年（民</a:t>
                      </a:r>
                      <a:r>
                        <a:rPr lang="en-US" sz="1400" kern="100">
                          <a:effectLst/>
                          <a:latin typeface="Adobe 楷体 Std R" panose="02020400000000000000" pitchFamily="18" charset="-128"/>
                          <a:ea typeface="Adobe 楷体 Std R" panose="02020400000000000000" pitchFamily="18" charset="-128"/>
                        </a:rPr>
                        <a:t>107</a:t>
                      </a:r>
                      <a:r>
                        <a:rPr lang="zh-TW" sz="1400" kern="100">
                          <a:effectLst/>
                          <a:latin typeface="Adobe 楷体 Std R" panose="02020400000000000000" pitchFamily="18" charset="-128"/>
                          <a:ea typeface="Adobe 楷体 Std R" panose="02020400000000000000" pitchFamily="18" charset="-128"/>
                        </a:rPr>
                        <a:t>年）有距離，建議提供較近期之資料（如：第二次公聽會）。</a:t>
                      </a:r>
                      <a:endParaRPr lang="zh-TW" sz="1400" kern="10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本府將於計畫經費核可後</a:t>
                      </a:r>
                      <a:r>
                        <a:rPr lang="en-US" sz="1400" kern="100" dirty="0">
                          <a:effectLst/>
                          <a:latin typeface="Adobe 楷体 Std R" panose="02020400000000000000" pitchFamily="18" charset="-128"/>
                          <a:ea typeface="Adobe 楷体 Std R" panose="02020400000000000000" pitchFamily="18" charset="-128"/>
                        </a:rPr>
                        <a:t>3</a:t>
                      </a:r>
                      <a:r>
                        <a:rPr lang="zh-TW" sz="1400" kern="100" dirty="0">
                          <a:effectLst/>
                          <a:latin typeface="Adobe 楷体 Std R" panose="02020400000000000000" pitchFamily="18" charset="-128"/>
                          <a:ea typeface="Adobe 楷体 Std R" panose="02020400000000000000" pitchFamily="18" charset="-128"/>
                        </a:rPr>
                        <a:t>個月內再次辦理</a:t>
                      </a:r>
                      <a:r>
                        <a:rPr lang="en-US" sz="1400" kern="100" dirty="0">
                          <a:effectLst/>
                          <a:latin typeface="Adobe 楷体 Std R" panose="02020400000000000000" pitchFamily="18" charset="-128"/>
                          <a:ea typeface="Adobe 楷体 Std R" panose="02020400000000000000" pitchFamily="18" charset="-128"/>
                        </a:rPr>
                        <a:t>19K+840~22K+500</a:t>
                      </a:r>
                      <a:r>
                        <a:rPr lang="zh-TW" sz="1400" kern="100" dirty="0">
                          <a:effectLst/>
                          <a:latin typeface="Adobe 楷体 Std R" panose="02020400000000000000" pitchFamily="18" charset="-128"/>
                          <a:ea typeface="Adobe 楷体 Std R" panose="02020400000000000000" pitchFamily="18" charset="-128"/>
                        </a:rPr>
                        <a:t>南海四街至花蓮大橋段用地取得地方說明會。</a:t>
                      </a:r>
                    </a:p>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資訊公開及公民參與</a:t>
                      </a:r>
                      <a:r>
                        <a:rPr lang="zh-TW" sz="1400" kern="100" dirty="0" smtClean="0">
                          <a:effectLst/>
                          <a:latin typeface="Adobe 楷体 Std R" panose="02020400000000000000" pitchFamily="18" charset="-128"/>
                          <a:ea typeface="Adobe 楷体 Std R" panose="02020400000000000000" pitchFamily="18" charset="-128"/>
                        </a:rPr>
                        <a:t>請</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effectLst/>
                          <a:latin typeface="Adobe 楷体 Std R" panose="02020400000000000000" pitchFamily="18" charset="-128"/>
                          <a:ea typeface="Adobe 楷体 Std R" panose="02020400000000000000" pitchFamily="18" charset="-128"/>
                        </a:rPr>
                        <a:t>P46</a:t>
                      </a:r>
                      <a:r>
                        <a:rPr lang="zh-TW" sz="1400" kern="100" dirty="0">
                          <a:effectLst/>
                          <a:latin typeface="Adobe 楷体 Std R" panose="02020400000000000000" pitchFamily="18" charset="-128"/>
                          <a:ea typeface="Adobe 楷体 Std R" panose="02020400000000000000" pitchFamily="18" charset="-128"/>
                        </a:rPr>
                        <a:t>、</a:t>
                      </a:r>
                      <a:r>
                        <a:rPr lang="en-US" sz="1400" kern="100" dirty="0">
                          <a:effectLst/>
                          <a:latin typeface="Adobe 楷体 Std R" panose="02020400000000000000" pitchFamily="18" charset="-128"/>
                          <a:ea typeface="Adobe 楷体 Std R" panose="02020400000000000000" pitchFamily="18" charset="-128"/>
                        </a:rPr>
                        <a:t>P47</a:t>
                      </a:r>
                      <a:r>
                        <a:rPr lang="zh-TW" sz="1400" kern="100" dirty="0">
                          <a:effectLst/>
                          <a:latin typeface="Adobe 楷体 Std R" panose="02020400000000000000" pitchFamily="18" charset="-128"/>
                          <a:ea typeface="Adobe 楷体 Std R" panose="02020400000000000000" pitchFamily="18" charset="-128"/>
                        </a:rPr>
                        <a:t>。</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642367">
                <a:tc>
                  <a:txBody>
                    <a:bodyPr/>
                    <a:lstStyle/>
                    <a:p>
                      <a:pPr algn="ctr" eaLnBrk="0" hangingPunct="0">
                        <a:lnSpc>
                          <a:spcPts val="1200"/>
                        </a:lnSpc>
                        <a:spcAft>
                          <a:spcPts val="0"/>
                        </a:spcAft>
                        <a:tabLst>
                          <a:tab pos="662940" algn="l"/>
                        </a:tabLst>
                      </a:pPr>
                      <a:r>
                        <a:rPr lang="en-US" sz="1400" kern="100" dirty="0">
                          <a:solidFill>
                            <a:schemeClr val="tx1"/>
                          </a:solidFill>
                          <a:effectLst/>
                          <a:latin typeface="Adobe 楷体 Std R" panose="02020400000000000000" pitchFamily="18" charset="-128"/>
                          <a:ea typeface="Adobe 楷体 Std R" panose="02020400000000000000" pitchFamily="18" charset="-128"/>
                        </a:rPr>
                        <a:t>3.</a:t>
                      </a:r>
                      <a:endParaRPr lang="zh-TW" sz="1400" kern="100" dirty="0">
                        <a:solidFill>
                          <a:schemeClr val="tx1"/>
                        </a:solidFill>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對於再生粒料的使用，目前呈現為研習籌備階段，建議加強說明規劃細項。</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l" eaLnBrk="0" hangingPunct="0">
                        <a:lnSpc>
                          <a:spcPts val="16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本計畫配合行政院循環經濟政策，相關道路鋪面材料開放使用轉爐石再生粒料，達到循環經濟之效益</a:t>
                      </a:r>
                      <a:r>
                        <a:rPr lang="zh-TW" sz="1400" kern="100" dirty="0" smtClean="0">
                          <a:effectLst/>
                          <a:latin typeface="Adobe 楷体 Std R" panose="02020400000000000000" pitchFamily="18" charset="-128"/>
                          <a:ea typeface="Adobe 楷体 Std R" panose="02020400000000000000" pitchFamily="18" charset="-128"/>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effectLst/>
                          <a:latin typeface="Adobe 楷体 Std R" panose="02020400000000000000" pitchFamily="18" charset="-128"/>
                          <a:ea typeface="Adobe 楷体 Std R" panose="02020400000000000000" pitchFamily="18" charset="-128"/>
                        </a:rPr>
                        <a:t>P32</a:t>
                      </a:r>
                      <a:r>
                        <a:rPr lang="zh-TW" sz="1400" kern="100" dirty="0">
                          <a:effectLst/>
                          <a:latin typeface="Adobe 楷体 Std R" panose="02020400000000000000" pitchFamily="18" charset="-128"/>
                          <a:ea typeface="Adobe 楷体 Std R" panose="02020400000000000000" pitchFamily="18" charset="-128"/>
                        </a:rPr>
                        <a:t>。</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267787">
                <a:tc gridSpan="3">
                  <a:txBody>
                    <a:bodyPr/>
                    <a:lstStyle/>
                    <a:p>
                      <a:pPr marL="0" algn="l" defTabSz="914400" rtl="0" eaLnBrk="0" latinLnBrk="0" hangingPunct="0">
                        <a:lnSpc>
                          <a:spcPts val="1800"/>
                        </a:lnSpc>
                        <a:spcAft>
                          <a:spcPts val="0"/>
                        </a:spcAft>
                        <a:tabLst>
                          <a:tab pos="662940" algn="l"/>
                        </a:tabLst>
                      </a:pPr>
                      <a:r>
                        <a:rPr lang="zh-TW" altLang="en-US" sz="1600" kern="100" dirty="0" smtClean="0">
                          <a:solidFill>
                            <a:schemeClr val="bg1"/>
                          </a:solidFill>
                          <a:effectLst/>
                          <a:latin typeface="Adobe 楷体 Std R" panose="02020400000000000000" pitchFamily="18" charset="-128"/>
                          <a:ea typeface="Adobe 楷体 Std R" panose="02020400000000000000" pitchFamily="18" charset="-128"/>
                          <a:cs typeface="+mn-cs"/>
                        </a:rPr>
                        <a:t>陳委員正杰</a:t>
                      </a:r>
                      <a:endParaRPr lang="en-US" altLang="zh-TW" sz="1600" kern="100" dirty="0" smtClean="0">
                        <a:solidFill>
                          <a:schemeClr val="bg1"/>
                        </a:solidFill>
                        <a:effectLst/>
                        <a:latin typeface="Adobe 楷体 Std R" panose="02020400000000000000" pitchFamily="18" charset="-128"/>
                        <a:ea typeface="Adobe 楷体 Std R" panose="02020400000000000000" pitchFamily="18" charset="-128"/>
                        <a:cs typeface="+mn-cs"/>
                      </a:endParaRPr>
                    </a:p>
                  </a:txBody>
                  <a:tcPr marL="44502" marR="44502" marT="0" marB="0"/>
                </a:tc>
                <a:tc hMerge="1">
                  <a:txBody>
                    <a:bodyPr/>
                    <a:lstStyle/>
                    <a:p>
                      <a:endParaRPr lang="zh-TW" altLang="en-US"/>
                    </a:p>
                  </a:txBody>
                  <a:tcPr/>
                </a:tc>
                <a:tc hMerge="1">
                  <a:txBody>
                    <a:bodyPr/>
                    <a:lstStyle/>
                    <a:p>
                      <a:pPr marL="0" algn="l" defTabSz="914400" rtl="0" eaLnBrk="0" latinLnBrk="0" hangingPunct="0">
                        <a:lnSpc>
                          <a:spcPts val="1600"/>
                        </a:lnSpc>
                        <a:spcAft>
                          <a:spcPts val="0"/>
                        </a:spcAft>
                        <a:tabLst>
                          <a:tab pos="662940" algn="l"/>
                        </a:tabLst>
                      </a:pPr>
                      <a:endParaRPr lang="zh-TW" sz="1400" kern="100" dirty="0">
                        <a:solidFill>
                          <a:schemeClr val="dk1"/>
                        </a:solidFill>
                        <a:effectLst/>
                        <a:latin typeface="Adobe 楷体 Std R" panose="02020400000000000000" pitchFamily="18" charset="-128"/>
                        <a:ea typeface="Adobe 楷体 Std R" panose="02020400000000000000" pitchFamily="18" charset="-128"/>
                        <a:cs typeface="+mn-cs"/>
                      </a:endParaRPr>
                    </a:p>
                  </a:txBody>
                  <a:tcPr marL="44502" marR="44502" marT="0" marB="0"/>
                </a:tc>
              </a:tr>
              <a:tr h="642367">
                <a:tc>
                  <a:txBody>
                    <a:bodyPr/>
                    <a:lstStyle/>
                    <a:p>
                      <a:pPr marL="0" algn="ctr" defTabSz="914400" rtl="0" eaLnBrk="0" latinLnBrk="0" hangingPunct="0">
                        <a:lnSpc>
                          <a:spcPts val="1600"/>
                        </a:lnSpc>
                        <a:spcAft>
                          <a:spcPts val="0"/>
                        </a:spcAft>
                        <a:tabLst>
                          <a:tab pos="662940" algn="l"/>
                        </a:tabLst>
                      </a:pPr>
                      <a:r>
                        <a:rPr lang="en-US" sz="1400" kern="100" dirty="0">
                          <a:solidFill>
                            <a:schemeClr val="tx1"/>
                          </a:solidFill>
                          <a:effectLst/>
                          <a:latin typeface="Adobe 楷体 Std R" panose="02020400000000000000" pitchFamily="18" charset="-128"/>
                          <a:ea typeface="Adobe 楷体 Std R" panose="02020400000000000000" pitchFamily="18" charset="-128"/>
                          <a:cs typeface="+mn-cs"/>
                        </a:rPr>
                        <a:t>4.</a:t>
                      </a:r>
                      <a:endParaRPr lang="zh-TW" sz="1400" kern="100" dirty="0">
                        <a:solidFill>
                          <a:schemeClr val="tx1"/>
                        </a:solidFill>
                        <a:effectLst/>
                        <a:latin typeface="Adobe 楷体 Std R" panose="02020400000000000000" pitchFamily="18" charset="-128"/>
                        <a:ea typeface="Adobe 楷体 Std R" panose="02020400000000000000" pitchFamily="18" charset="-128"/>
                        <a:cs typeface="+mn-cs"/>
                      </a:endParaRP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未來建議建設處可於審查前安排委員進行現地會勘。</a:t>
                      </a:r>
                    </a:p>
                  </a:txBody>
                  <a:tcPr marL="44502" marR="44502" marT="0" marB="0"/>
                </a:tc>
                <a:tc>
                  <a:txBody>
                    <a:bodyPr/>
                    <a:lstStyle/>
                    <a:p>
                      <a:pPr marL="0" algn="l" defTabSz="914400" rtl="0" eaLnBrk="0" latinLnBrk="0" hangingPunct="0">
                        <a:lnSpc>
                          <a:spcPts val="1600"/>
                        </a:lnSpc>
                        <a:spcAft>
                          <a:spcPts val="0"/>
                        </a:spcAft>
                        <a:tabLst>
                          <a:tab pos="662940" algn="l"/>
                        </a:tabLst>
                      </a:pPr>
                      <a:r>
                        <a:rPr lang="zh-TW" alt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後續計畫推動將安排委員進行現地會勘及說明。</a:t>
                      </a:r>
                      <a:endParaRPr lang="zh-TW" sz="1400" kern="100" dirty="0">
                        <a:solidFill>
                          <a:schemeClr val="dk1"/>
                        </a:solidFill>
                        <a:effectLst/>
                        <a:latin typeface="Adobe 楷体 Std R" panose="02020400000000000000" pitchFamily="18" charset="-128"/>
                        <a:ea typeface="Adobe 楷体 Std R" panose="02020400000000000000" pitchFamily="18" charset="-128"/>
                        <a:cs typeface="+mn-cs"/>
                      </a:endParaRPr>
                    </a:p>
                  </a:txBody>
                  <a:tcPr marL="44502" marR="44502" marT="0" marB="0"/>
                </a:tc>
              </a:tr>
            </a:tbl>
          </a:graphicData>
        </a:graphic>
      </p:graphicFrame>
    </p:spTree>
    <p:extLst>
      <p:ext uri="{BB962C8B-B14F-4D97-AF65-F5344CB8AC3E}">
        <p14:creationId xmlns:p14="http://schemas.microsoft.com/office/powerpoint/2010/main" val="169653398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審查意見及辦理情形</a:t>
            </a:r>
            <a:endParaRPr lang="en-US" altLang="zh-TW" sz="3200" b="1" dirty="0">
              <a:solidFill>
                <a:srgbClr val="003399"/>
              </a:solidFill>
              <a:latin typeface="標楷體" pitchFamily="65"/>
              <a:ea typeface="標楷體" pitchFamily="65"/>
              <a:cs typeface="Times New Roman" pitchFamily="18"/>
            </a:endParaRPr>
          </a:p>
        </p:txBody>
      </p:sp>
      <p:sp>
        <p:nvSpPr>
          <p:cNvPr id="3" name="投影片編號版面配置區 2"/>
          <p:cNvSpPr>
            <a:spLocks noGrp="1"/>
          </p:cNvSpPr>
          <p:nvPr>
            <p:ph type="sldNum" sz="quarter" idx="18"/>
          </p:nvPr>
        </p:nvSpPr>
        <p:spPr>
          <a:xfrm>
            <a:off x="9372147" y="6491027"/>
            <a:ext cx="560388" cy="260350"/>
          </a:xfrm>
        </p:spPr>
        <p:txBody>
          <a:bodyPr/>
          <a:lstStyle/>
          <a:p>
            <a:pPr>
              <a:defRPr/>
            </a:pPr>
            <a:fld id="{E6E5147D-9296-44B0-9994-9407398032D6}" type="slidenum">
              <a:rPr lang="zh-TW" altLang="en-US" smtClean="0">
                <a:latin typeface="Adobe 繁黑體 Std B" panose="020B0700000000000000" pitchFamily="34" charset="-120"/>
                <a:ea typeface="Adobe 繁黑體 Std B" panose="020B0700000000000000" pitchFamily="34" charset="-120"/>
              </a:rPr>
              <a:pPr>
                <a:defRPr/>
              </a:pPr>
              <a:t>22</a:t>
            </a:fld>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324633096"/>
              </p:ext>
            </p:extLst>
          </p:nvPr>
        </p:nvGraphicFramePr>
        <p:xfrm>
          <a:off x="128464" y="980728"/>
          <a:ext cx="9354445" cy="5616623"/>
        </p:xfrm>
        <a:graphic>
          <a:graphicData uri="http://schemas.openxmlformats.org/drawingml/2006/table">
            <a:tbl>
              <a:tblPr firstRow="1" firstCol="1" bandRow="1">
                <a:tableStyleId>{5C22544A-7EE6-4342-B048-85BDC9FD1C3A}</a:tableStyleId>
              </a:tblPr>
              <a:tblGrid>
                <a:gridCol w="526502"/>
                <a:gridCol w="2209802"/>
                <a:gridCol w="6618141"/>
              </a:tblGrid>
              <a:tr h="245083">
                <a:tc>
                  <a:txBody>
                    <a:bodyPr/>
                    <a:lstStyle/>
                    <a:p>
                      <a:pPr algn="ctr" eaLnBrk="0" hangingPunct="0">
                        <a:lnSpc>
                          <a:spcPts val="19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項次</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審查意見辦理情形</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2753532">
                <a:tc>
                  <a:txBody>
                    <a:bodyPr/>
                    <a:lstStyle/>
                    <a:p>
                      <a:pPr marL="0" algn="l" defTabSz="914400" rtl="0" eaLnBrk="0" latinLnBrk="0" hangingPunct="0">
                        <a:lnSpc>
                          <a:spcPts val="1600"/>
                        </a:lnSpc>
                        <a:spcAft>
                          <a:spcPts val="0"/>
                        </a:spcAft>
                        <a:tabLst>
                          <a:tab pos="662940" algn="l"/>
                        </a:tabLst>
                      </a:pP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5.</a:t>
                      </a:r>
                      <a:endParaRPr lang="zh-TW" sz="1400" kern="100" dirty="0">
                        <a:solidFill>
                          <a:schemeClr val="dk1"/>
                        </a:solidFill>
                        <a:effectLst/>
                        <a:latin typeface="Adobe 楷体 Std R" panose="02020400000000000000" pitchFamily="18" charset="-128"/>
                        <a:ea typeface="Adobe 楷体 Std R" panose="02020400000000000000" pitchFamily="18" charset="-128"/>
                        <a:cs typeface="+mn-cs"/>
                      </a:endParaRP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計畫目標與觀光效益連結較不明顯，但就安全面而言，本案有其必要性，建議可加強生活圈之鏈結說明。</a:t>
                      </a: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本計畫北端可連結港務局砂石區，拓寬路線全線經過重要觀光景點，包括黃金海岸、南濱公園、花蓮六期重劃區、花蓮客運總站、東大門夜市、台開心農場等，配合蘇花改通車後由七星潭縣</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線分流之觀光車潮，南下車流免通行台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9</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線經過市區，直接由本拓寬路段銜接省道台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線進入東部海岸國家風景區，或經由省道台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丙線接台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9</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線進入花東縱谷國家風景區，或繼續沿著縣</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南下至玉里前往安通溫泉；北上車流可經由本拓寬路段銜接海岸路，經由七星潭大橋前往七星潭風景區或繼續前往太魯閣國家公園。本拓寬路段南海四街端有阿美麻糬觀光工廠，光華樂活園區，台開新天堂樂園及全台唯一的貨櫃星巴克、金獅影城及接入台開農場等極具觀光景點開發</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詳圖</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2.3-1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、圖</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2.3-2)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，亦位於</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線，後續開發後，人潮車流亦主要經由本道路前往，極具觀光效益。重要開發區、產業區示意圖見圖</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2.3-3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。本計畫道路拓寬可提升花蓮縣之行政、文化、商業、交通等機能，促進本縣經濟與社會的發展，加強生活圈之鍊結，創造出具特色又安全便捷的居住環境。</a:t>
                      </a:r>
                    </a:p>
                    <a:p>
                      <a:pPr marL="0" algn="l" defTabSz="914400" rtl="0" eaLnBrk="0" latinLnBrk="0" hangingPunct="0">
                        <a:lnSpc>
                          <a:spcPts val="1600"/>
                        </a:lnSpc>
                        <a:spcAft>
                          <a:spcPts val="0"/>
                        </a:spcAft>
                        <a:tabLst>
                          <a:tab pos="662940" algn="l"/>
                        </a:tabLst>
                      </a:pP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P14</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P15</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44502" marR="44502" marT="0" marB="0"/>
                </a:tc>
              </a:tr>
              <a:tr h="509338">
                <a:tc>
                  <a:txBody>
                    <a:bodyPr/>
                    <a:lstStyle/>
                    <a:p>
                      <a:pPr marL="0" algn="l" defTabSz="914400" rtl="0" eaLnBrk="0" latinLnBrk="0" hangingPunct="0">
                        <a:lnSpc>
                          <a:spcPts val="1600"/>
                        </a:lnSpc>
                        <a:spcAft>
                          <a:spcPts val="0"/>
                        </a:spcAft>
                        <a:tabLst>
                          <a:tab pos="662940" algn="l"/>
                        </a:tabLst>
                      </a:pPr>
                      <a:r>
                        <a:rPr lang="en-US" sz="1400" kern="100">
                          <a:solidFill>
                            <a:schemeClr val="dk1"/>
                          </a:solidFill>
                          <a:effectLst/>
                          <a:latin typeface="Adobe 楷体 Std R" panose="02020400000000000000" pitchFamily="18" charset="-128"/>
                          <a:ea typeface="Adobe 楷体 Std R" panose="02020400000000000000" pitchFamily="18" charset="-128"/>
                          <a:cs typeface="+mn-cs"/>
                        </a:rPr>
                        <a:t>6.</a:t>
                      </a: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簡報</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p8</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之慢車道</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2.5m</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應為</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2.45m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a:t>
                      </a: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簡報誤植處已修正。</a:t>
                      </a:r>
                    </a:p>
                  </a:txBody>
                  <a:tcPr marL="44502" marR="44502" marT="0" marB="0"/>
                </a:tc>
              </a:tr>
              <a:tr h="2108670">
                <a:tc>
                  <a:txBody>
                    <a:bodyPr/>
                    <a:lstStyle/>
                    <a:p>
                      <a:pPr marL="0" algn="l" defTabSz="914400" rtl="0" eaLnBrk="0" latinLnBrk="0" hangingPunct="0">
                        <a:lnSpc>
                          <a:spcPts val="1600"/>
                        </a:lnSpc>
                        <a:spcAft>
                          <a:spcPts val="0"/>
                        </a:spcAft>
                        <a:tabLst>
                          <a:tab pos="662940" algn="l"/>
                        </a:tabLst>
                      </a:pPr>
                      <a:r>
                        <a:rPr lang="en-US" sz="1400" kern="100">
                          <a:solidFill>
                            <a:schemeClr val="dk1"/>
                          </a:solidFill>
                          <a:effectLst/>
                          <a:latin typeface="Adobe 楷体 Std R" panose="02020400000000000000" pitchFamily="18" charset="-128"/>
                          <a:ea typeface="Adobe 楷体 Std R" panose="02020400000000000000" pitchFamily="18" charset="-128"/>
                          <a:cs typeface="+mn-cs"/>
                        </a:rPr>
                        <a:t>7.</a:t>
                      </a: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用地取得有無困難</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土地徵收經費計算估計方式應詳實說明。</a:t>
                      </a:r>
                    </a:p>
                  </a:txBody>
                  <a:tcPr marL="44502" marR="44502"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縣</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用地取得地方說明會已於</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104</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年辦理，本府規劃於經費核可後</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個月內再次辦理</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19K+840~22K+500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路段之用地取得地方說明會。</a:t>
                      </a:r>
                    </a:p>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由於本路段拓寬能有效提升交通安全、優化生活品質及健全產業發展，沿線居民反映熱烈。本府辦理前段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17K+300~19K+840(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南濱至南海四街段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用地取得期間，同意協議價購之民眾超過八成，剩餘土地為多人持有及旅居海外者採徵收方式處理。詳見</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P32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本次提報路段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19K+840~22K+500(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南海四街至花蓮大橋段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用地取得費用係參考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105</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年度辦理</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17K+300~19K+840(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南濱至南海四街段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之實際完成協議價購金額與公告市值間之比例</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引用鄰近本提報路段之南海三街至四街</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，並考慮</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103~106</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年公告地價年度增值率推估而得</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P33~P34</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44502" marR="44502" marT="0" marB="0"/>
                </a:tc>
              </a:tr>
            </a:tbl>
          </a:graphicData>
        </a:graphic>
      </p:graphicFrame>
    </p:spTree>
    <p:extLst>
      <p:ext uri="{BB962C8B-B14F-4D97-AF65-F5344CB8AC3E}">
        <p14:creationId xmlns:p14="http://schemas.microsoft.com/office/powerpoint/2010/main" val="158567855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審查意見及辦理情形</a:t>
            </a:r>
            <a:endParaRPr lang="en-US" altLang="zh-TW" sz="3200" b="1" dirty="0">
              <a:solidFill>
                <a:srgbClr val="003399"/>
              </a:solidFill>
              <a:latin typeface="標楷體" pitchFamily="65"/>
              <a:ea typeface="標楷體" pitchFamily="65"/>
              <a:cs typeface="Times New Roman" pitchFamily="18"/>
            </a:endParaRPr>
          </a:p>
        </p:txBody>
      </p:sp>
      <p:sp>
        <p:nvSpPr>
          <p:cNvPr id="3" name="投影片編號版面配置區 2"/>
          <p:cNvSpPr>
            <a:spLocks noGrp="1"/>
          </p:cNvSpPr>
          <p:nvPr>
            <p:ph type="sldNum" sz="quarter" idx="18"/>
          </p:nvPr>
        </p:nvSpPr>
        <p:spPr>
          <a:xfrm>
            <a:off x="9372147" y="6491027"/>
            <a:ext cx="560388" cy="260350"/>
          </a:xfrm>
        </p:spPr>
        <p:txBody>
          <a:bodyPr/>
          <a:lstStyle/>
          <a:p>
            <a:pPr>
              <a:defRPr/>
            </a:pPr>
            <a:fld id="{E6E5147D-9296-44B0-9994-9407398032D6}" type="slidenum">
              <a:rPr lang="zh-TW" altLang="en-US" smtClean="0">
                <a:latin typeface="Adobe 繁黑體 Std B" panose="020B0700000000000000" pitchFamily="34" charset="-120"/>
                <a:ea typeface="Adobe 繁黑體 Std B" panose="020B0700000000000000" pitchFamily="34" charset="-120"/>
              </a:rPr>
              <a:pPr>
                <a:defRPr/>
              </a:pPr>
              <a:t>23</a:t>
            </a:fld>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4293406650"/>
              </p:ext>
            </p:extLst>
          </p:nvPr>
        </p:nvGraphicFramePr>
        <p:xfrm>
          <a:off x="272480" y="1052737"/>
          <a:ext cx="9354445" cy="5169767"/>
        </p:xfrm>
        <a:graphic>
          <a:graphicData uri="http://schemas.openxmlformats.org/drawingml/2006/table">
            <a:tbl>
              <a:tblPr firstRow="1" firstCol="1" bandRow="1">
                <a:tableStyleId>{5C22544A-7EE6-4342-B048-85BDC9FD1C3A}</a:tableStyleId>
              </a:tblPr>
              <a:tblGrid>
                <a:gridCol w="526502"/>
                <a:gridCol w="3073898"/>
                <a:gridCol w="5754045"/>
              </a:tblGrid>
              <a:tr h="203612">
                <a:tc>
                  <a:txBody>
                    <a:bodyPr/>
                    <a:lstStyle/>
                    <a:p>
                      <a:pPr algn="ctr" eaLnBrk="0" hangingPunct="0">
                        <a:lnSpc>
                          <a:spcPts val="19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項次</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審查意見辦理情形</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948515">
                <a:tc>
                  <a:txBody>
                    <a:bodyPr/>
                    <a:lstStyle/>
                    <a:p>
                      <a:pPr marL="0" algn="l" defTabSz="914400" rtl="0" eaLnBrk="0" latinLnBrk="0" hangingPunct="0">
                        <a:lnSpc>
                          <a:spcPts val="1600"/>
                        </a:lnSpc>
                        <a:spcAft>
                          <a:spcPts val="0"/>
                        </a:spcAft>
                        <a:tabLst>
                          <a:tab pos="662940" algn="l"/>
                        </a:tabLst>
                      </a:pPr>
                      <a:r>
                        <a:rPr lang="en-US" sz="1400" kern="100">
                          <a:solidFill>
                            <a:schemeClr val="dk1"/>
                          </a:solidFill>
                          <a:effectLst/>
                          <a:latin typeface="Adobe 楷体 Std R" panose="02020400000000000000" pitchFamily="18" charset="-128"/>
                          <a:ea typeface="Adobe 楷体 Std R" panose="02020400000000000000" pitchFamily="18" charset="-128"/>
                          <a:cs typeface="+mn-cs"/>
                        </a:rPr>
                        <a:t>8.</a:t>
                      </a: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經費編列方式可否說明本案工經費較一般相似案高，有何差異之處</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本次提報路段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19K+840~22K+500(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南海四街至花蓮大橋段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工程經費係參考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17K+300~19K+840(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南濱至南海四街段</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之修正計畫主要工項每前進公尺造價</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契約價</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，再依標折比反推回預算價並考慮營造工程物價指數之波動推估而得</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P39~P42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68580" marR="68580" marT="0" marB="0"/>
                </a:tc>
              </a:tr>
              <a:tr h="322352">
                <a:tc gridSpan="3">
                  <a:txBody>
                    <a:bodyPr/>
                    <a:lstStyle/>
                    <a:p>
                      <a:pPr marL="0" algn="l" defTabSz="914400" rtl="0" eaLnBrk="0" latinLnBrk="0" hangingPunct="0">
                        <a:lnSpc>
                          <a:spcPts val="1600"/>
                        </a:lnSpc>
                        <a:spcAft>
                          <a:spcPts val="0"/>
                        </a:spcAft>
                        <a:tabLst>
                          <a:tab pos="662940" algn="l"/>
                        </a:tabLst>
                      </a:pPr>
                      <a:r>
                        <a:rPr lang="zh-TW" altLang="en-US" sz="1600" kern="100" dirty="0" smtClean="0">
                          <a:solidFill>
                            <a:schemeClr val="bg1"/>
                          </a:solidFill>
                          <a:effectLst/>
                          <a:latin typeface="Adobe 楷体 Std R" panose="02020400000000000000" pitchFamily="18" charset="-128"/>
                          <a:ea typeface="Adobe 楷体 Std R" panose="02020400000000000000" pitchFamily="18" charset="-128"/>
                          <a:cs typeface="+mn-cs"/>
                        </a:rPr>
                        <a:t>陳委員世昌</a:t>
                      </a:r>
                    </a:p>
                  </a:txBody>
                  <a:tcPr marL="68580" marR="68580" marT="0" marB="0"/>
                </a:tc>
                <a:tc hMerge="1">
                  <a:txBody>
                    <a:bodyPr/>
                    <a:lstStyle/>
                    <a:p>
                      <a:pPr marL="0" algn="l" defTabSz="914400" rtl="0" eaLnBrk="0" latinLnBrk="0" hangingPunct="0">
                        <a:lnSpc>
                          <a:spcPts val="1600"/>
                        </a:lnSpc>
                        <a:spcAft>
                          <a:spcPts val="0"/>
                        </a:spcAft>
                        <a:tabLst>
                          <a:tab pos="662940" algn="l"/>
                        </a:tabLst>
                      </a:pP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68580" marR="68580" marT="0" marB="0"/>
                </a:tc>
                <a:tc hMerge="1">
                  <a:txBody>
                    <a:bodyPr/>
                    <a:lstStyle/>
                    <a:p>
                      <a:endParaRPr lang="zh-TW" altLang="en-US"/>
                    </a:p>
                  </a:txBody>
                  <a:tcPr/>
                </a:tc>
              </a:tr>
              <a:tr h="948515">
                <a:tc>
                  <a:txBody>
                    <a:bodyPr/>
                    <a:lstStyle/>
                    <a:p>
                      <a:pPr marL="0" algn="l" defTabSz="914400" rtl="0" eaLnBrk="0" latinLnBrk="0" hangingPunct="0">
                        <a:lnSpc>
                          <a:spcPts val="1600"/>
                        </a:lnSpc>
                        <a:spcAft>
                          <a:spcPts val="0"/>
                        </a:spcAft>
                        <a:tabLst>
                          <a:tab pos="662940" algn="l"/>
                        </a:tabLst>
                      </a:pPr>
                      <a:r>
                        <a:rPr lang="en-US" sz="1400" kern="100">
                          <a:solidFill>
                            <a:schemeClr val="dk1"/>
                          </a:solidFill>
                          <a:effectLst/>
                          <a:latin typeface="Adobe 楷体 Std R" panose="02020400000000000000" pitchFamily="18" charset="-128"/>
                          <a:ea typeface="Adobe 楷体 Std R" panose="02020400000000000000" pitchFamily="18" charset="-128"/>
                          <a:cs typeface="+mn-cs"/>
                        </a:rPr>
                        <a:t>9.</a:t>
                      </a: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資訊公開及公民參與部分：地方政府應承諾於機關網頁建立專區將工程資訊公開閱覽，並建立首長信箱或民眾意見交流區等相關佐證資料，請花蓮縣府補充提供截圖或網站連結以供證明。</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本府網頁專區及首長信箱皆為公開之網頁</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P46</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68580" marR="68580" marT="0" marB="0"/>
                </a:tc>
              </a:tr>
              <a:tr h="948515">
                <a:tc>
                  <a:txBody>
                    <a:bodyPr/>
                    <a:lstStyle/>
                    <a:p>
                      <a:pPr marL="0" algn="l" defTabSz="914400" rtl="0" eaLnBrk="0" latinLnBrk="0" hangingPunct="0">
                        <a:lnSpc>
                          <a:spcPts val="1600"/>
                        </a:lnSpc>
                        <a:spcAft>
                          <a:spcPts val="0"/>
                        </a:spcAft>
                        <a:tabLst>
                          <a:tab pos="662940" algn="l"/>
                        </a:tabLst>
                      </a:pP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a:t>
                      </a:r>
                      <a:endParaRPr lang="zh-TW" sz="1400" kern="100">
                        <a:solidFill>
                          <a:schemeClr val="dk1"/>
                        </a:solidFill>
                        <a:effectLst/>
                        <a:latin typeface="Adobe 楷体 Std R" panose="02020400000000000000" pitchFamily="18" charset="-128"/>
                        <a:ea typeface="Adobe 楷体 Std R" panose="02020400000000000000" pitchFamily="18" charset="-128"/>
                        <a:cs typeface="+mn-cs"/>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環評作業部分：縣</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193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綠</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17k+300~22k+500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環境影響評估原在</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105</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月審查通過，雖其環差期限為</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108</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月，惟原規劃在</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104-107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年辦理</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17k+300~22k+500</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全路段改善，因修正計畫調整</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17k+300~19k+840</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在</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104~ 107</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年辦理，而</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19k+840~ 22+500</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在</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107~l11</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年辦理，尤其配合工程產生餘土或需土之土方平衡部分，是否仍能符合原環境影響說明承諾事項，請花蓮縣府須重新檢視後，並補充免辦環差說明及相關佐證資料。</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配合辦理，有關施工期程部分，將視中央經費補助情形，依規定向主管機關辦理變更。詳見</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P4</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而土方的部分，</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105</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通過之「環境現況差異分析及對策檢討報告暨環境影響差異分析報告」，道路拓寬為</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30m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里程範圍為</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共</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5.2km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，出土量約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60,000m3(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圖</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1.3-2)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，剩餘土方將以鄰近工程供應為優先，剩餘土方則運送至鄰近可收容之土資場。</a:t>
                      </a:r>
                    </a:p>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因地價上漲及工程經費分配之原因，上述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5.2km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拓寬路段拆分為</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17K+300~19K+840(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南濱至南海四街段，長度</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2,540m)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及</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19K+840~22K+500(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南海四街至花蓮大橋段，長度</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2,660m)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分段、分期施工，工程規模並未更動，總出土量及處理方式仍依</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105</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修正通過的「環境現況差異分析及對策檢討報告暨環境影響差異分析報告」內容辦理</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P6</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68580" marR="68580" marT="0" marB="0"/>
                </a:tc>
              </a:tr>
            </a:tbl>
          </a:graphicData>
        </a:graphic>
      </p:graphicFrame>
    </p:spTree>
    <p:extLst>
      <p:ext uri="{BB962C8B-B14F-4D97-AF65-F5344CB8AC3E}">
        <p14:creationId xmlns:p14="http://schemas.microsoft.com/office/powerpoint/2010/main" val="46449229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審查意見及辦理情形</a:t>
            </a:r>
            <a:endParaRPr lang="en-US" altLang="zh-TW" sz="3200" b="1" dirty="0">
              <a:solidFill>
                <a:srgbClr val="003399"/>
              </a:solidFill>
              <a:latin typeface="標楷體" pitchFamily="65"/>
              <a:ea typeface="標楷體" pitchFamily="65"/>
              <a:cs typeface="Times New Roman" pitchFamily="18"/>
            </a:endParaRPr>
          </a:p>
        </p:txBody>
      </p:sp>
      <p:sp>
        <p:nvSpPr>
          <p:cNvPr id="3" name="投影片編號版面配置區 2"/>
          <p:cNvSpPr>
            <a:spLocks noGrp="1"/>
          </p:cNvSpPr>
          <p:nvPr>
            <p:ph type="sldNum" sz="quarter" idx="18"/>
          </p:nvPr>
        </p:nvSpPr>
        <p:spPr>
          <a:xfrm>
            <a:off x="9372147" y="6491027"/>
            <a:ext cx="560388" cy="260350"/>
          </a:xfrm>
        </p:spPr>
        <p:txBody>
          <a:bodyPr/>
          <a:lstStyle/>
          <a:p>
            <a:pPr>
              <a:defRPr/>
            </a:pPr>
            <a:fld id="{E6E5147D-9296-44B0-9994-9407398032D6}" type="slidenum">
              <a:rPr lang="zh-TW" altLang="en-US" smtClean="0">
                <a:latin typeface="Adobe 繁黑體 Std B" panose="020B0700000000000000" pitchFamily="34" charset="-120"/>
                <a:ea typeface="Adobe 繁黑體 Std B" panose="020B0700000000000000" pitchFamily="34" charset="-120"/>
              </a:rPr>
              <a:pPr>
                <a:defRPr/>
              </a:pPr>
              <a:t>24</a:t>
            </a:fld>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940161504"/>
              </p:ext>
            </p:extLst>
          </p:nvPr>
        </p:nvGraphicFramePr>
        <p:xfrm>
          <a:off x="272480" y="1018419"/>
          <a:ext cx="9354445" cy="5472608"/>
        </p:xfrm>
        <a:graphic>
          <a:graphicData uri="http://schemas.openxmlformats.org/drawingml/2006/table">
            <a:tbl>
              <a:tblPr firstRow="1" firstCol="1" bandRow="1">
                <a:tableStyleId>{5C22544A-7EE6-4342-B048-85BDC9FD1C3A}</a:tableStyleId>
              </a:tblPr>
              <a:tblGrid>
                <a:gridCol w="526502"/>
                <a:gridCol w="5450162"/>
                <a:gridCol w="3377781"/>
              </a:tblGrid>
              <a:tr h="213507">
                <a:tc>
                  <a:txBody>
                    <a:bodyPr/>
                    <a:lstStyle/>
                    <a:p>
                      <a:pPr algn="ctr" eaLnBrk="0" hangingPunct="0">
                        <a:lnSpc>
                          <a:spcPts val="1900"/>
                        </a:lnSpc>
                        <a:spcAft>
                          <a:spcPts val="0"/>
                        </a:spcAft>
                        <a:tabLst>
                          <a:tab pos="662940" algn="l"/>
                        </a:tabLst>
                      </a:pPr>
                      <a:r>
                        <a:rPr lang="zh-TW" sz="1400" kern="100" dirty="0">
                          <a:effectLst/>
                          <a:latin typeface="Adobe 楷体 Std R" panose="02020400000000000000" pitchFamily="18" charset="-128"/>
                          <a:ea typeface="Adobe 楷体 Std R" panose="02020400000000000000" pitchFamily="18" charset="-128"/>
                        </a:rPr>
                        <a:t>項次</a:t>
                      </a:r>
                      <a:endParaRPr lang="zh-TW" sz="14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c>
                  <a:txBody>
                    <a:bodyPr/>
                    <a:lstStyle/>
                    <a:p>
                      <a:pPr algn="ctr" eaLnBrk="0" hangingPunct="0">
                        <a:lnSpc>
                          <a:spcPts val="1900"/>
                        </a:lnSpc>
                        <a:spcAft>
                          <a:spcPts val="0"/>
                        </a:spcAft>
                        <a:tabLst>
                          <a:tab pos="662940" algn="l"/>
                        </a:tabLst>
                      </a:pPr>
                      <a:r>
                        <a:rPr lang="zh-TW" sz="1600" kern="100" dirty="0">
                          <a:effectLst/>
                          <a:latin typeface="Adobe 楷体 Std R" panose="02020400000000000000" pitchFamily="18" charset="-128"/>
                          <a:ea typeface="Adobe 楷体 Std R" panose="02020400000000000000" pitchFamily="18" charset="-128"/>
                        </a:rPr>
                        <a:t>審查意見辦理情形</a:t>
                      </a:r>
                      <a:endParaRPr lang="zh-TW" sz="1600" kern="100" dirty="0">
                        <a:effectLst/>
                        <a:latin typeface="Adobe 楷体 Std R" panose="02020400000000000000" pitchFamily="18" charset="-128"/>
                        <a:ea typeface="Adobe 楷体 Std R" panose="02020400000000000000" pitchFamily="18" charset="-128"/>
                        <a:cs typeface="Times New Roman" panose="02020603050405020304" pitchFamily="18" charset="0"/>
                      </a:endParaRPr>
                    </a:p>
                  </a:txBody>
                  <a:tcPr marL="68580" marR="68580" marT="0" marB="0"/>
                </a:tc>
              </a:tr>
              <a:tr h="1198860">
                <a:tc>
                  <a:txBody>
                    <a:bodyPr/>
                    <a:lstStyle/>
                    <a:p>
                      <a:pPr eaLnBrk="0" hangingPunct="0">
                        <a:lnSpc>
                          <a:spcPts val="1200"/>
                        </a:lnSpc>
                        <a:spcAft>
                          <a:spcPts val="0"/>
                        </a:spcAft>
                        <a:tabLst>
                          <a:tab pos="662940" algn="l"/>
                        </a:tabLst>
                      </a:pPr>
                      <a:r>
                        <a:rPr lang="en-US" sz="1200" kern="100">
                          <a:solidFill>
                            <a:srgbClr val="2F2F2F"/>
                          </a:solidFill>
                          <a:effectLst/>
                          <a:latin typeface="標楷體" panose="03000509000000000000" pitchFamily="65" charset="-120"/>
                          <a:ea typeface="新細明體" panose="02020500000000000000" pitchFamily="18" charset="-120"/>
                          <a:cs typeface="細明體" panose="02020509000000000000" pitchFamily="49" charset="-120"/>
                        </a:rPr>
                        <a:t>11.</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再生粒料部分：請花蓮縣府應比照前瞻基礎建設</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道路品質提升計畫之作法，將使用「轉爐石」等再生粒料重新檢視納入本提案計畫書，並補充說明續推動方式，且預算編製應列「轉爐石」等再生粒料及「一般粒料」之</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種單價，如料源供應有問題時應正式行文料源或供應單位確認留下相關函文後， 持續推動工程避免延念。</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同第</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條之回覆內容。</a:t>
                      </a:r>
                    </a:p>
                  </a:txBody>
                  <a:tcPr marL="68580" marR="68580" marT="0" marB="0"/>
                </a:tc>
              </a:tr>
              <a:tr h="864096">
                <a:tc>
                  <a:txBody>
                    <a:bodyPr/>
                    <a:lstStyle/>
                    <a:p>
                      <a:pPr eaLnBrk="0" hangingPunct="0">
                        <a:lnSpc>
                          <a:spcPts val="1200"/>
                        </a:lnSpc>
                        <a:spcAft>
                          <a:spcPts val="0"/>
                        </a:spcAft>
                        <a:tabLst>
                          <a:tab pos="662940" algn="l"/>
                        </a:tabLst>
                      </a:pPr>
                      <a:r>
                        <a:rPr lang="en-US" sz="1200" kern="100">
                          <a:solidFill>
                            <a:srgbClr val="2F2F2F"/>
                          </a:solidFill>
                          <a:effectLst/>
                          <a:latin typeface="標楷體" panose="03000509000000000000" pitchFamily="65" charset="-120"/>
                          <a:ea typeface="新細明體" panose="02020500000000000000" pitchFamily="18" charset="-120"/>
                          <a:cs typeface="細明體" panose="02020509000000000000" pitchFamily="49" charset="-120"/>
                        </a:rPr>
                        <a:t>12.</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本提案計畫</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用地經費</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 242,513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仟</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超過</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2</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億元以上），需說明土地取得政策，需檢附提案計畫應完成相關先期作業，並請 花蓮縣府確認具可行性。</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同第</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7</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條之回覆內容。</a:t>
                      </a:r>
                    </a:p>
                  </a:txBody>
                  <a:tcPr marL="68580" marR="68580" marT="0" marB="0"/>
                </a:tc>
              </a:tr>
              <a:tr h="1800200">
                <a:tc>
                  <a:txBody>
                    <a:bodyPr/>
                    <a:lstStyle/>
                    <a:p>
                      <a:pPr eaLnBrk="0" hangingPunct="0">
                        <a:lnSpc>
                          <a:spcPts val="1200"/>
                        </a:lnSpc>
                        <a:spcAft>
                          <a:spcPts val="0"/>
                        </a:spcAft>
                        <a:tabLst>
                          <a:tab pos="662940" algn="l"/>
                        </a:tabLst>
                      </a:pPr>
                      <a:r>
                        <a:rPr lang="en-US" sz="1200" kern="100">
                          <a:solidFill>
                            <a:srgbClr val="2F2F2F"/>
                          </a:solidFill>
                          <a:effectLst/>
                          <a:latin typeface="標楷體" panose="03000509000000000000" pitchFamily="65" charset="-120"/>
                          <a:ea typeface="新細明體" panose="02020500000000000000" pitchFamily="18" charset="-120"/>
                          <a:cs typeface="細明體" panose="02020509000000000000" pitchFamily="49" charset="-120"/>
                        </a:rPr>
                        <a:t>13.</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本提案計畫</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估算經費工程每公里造價約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1.577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億元（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5,260</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/m2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），似乎有偏高，依本處目前辦理台</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9</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線花東三期後續改善計畫各標工程（同樣拓寬為</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30m</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，斷面配置無差異不大），其每公里造價約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0.931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億元（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3,102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元</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/m2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）﹔估算過高工程項</a:t>
                      </a:r>
                    </a:p>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目計有景觀每公里造價約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1,984</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萬元（花東三期預算單價</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978</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萬元），照明每公里造價約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1,439</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萬元（花東三期預算單價</a:t>
                      </a:r>
                    </a:p>
                    <a:p>
                      <a:pPr marL="0" algn="l" defTabSz="914400" rtl="0" eaLnBrk="0" latinLnBrk="0" hangingPunct="0">
                        <a:lnSpc>
                          <a:spcPts val="1600"/>
                        </a:lnSpc>
                        <a:spcAft>
                          <a:spcPts val="0"/>
                        </a:spcAft>
                        <a:tabLst>
                          <a:tab pos="662940" algn="l"/>
                        </a:tabLst>
                      </a:pP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359</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萬元），職安每公里費用約</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1,502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萬元（花束三期預算單價</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209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萬元）等項。</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同第</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8</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條之回覆內容。</a:t>
                      </a:r>
                    </a:p>
                  </a:txBody>
                  <a:tcPr marL="68580" marR="68580" marT="0" marB="0"/>
                </a:tc>
              </a:tr>
              <a:tr h="576064">
                <a:tc>
                  <a:txBody>
                    <a:bodyPr/>
                    <a:lstStyle/>
                    <a:p>
                      <a:pPr eaLnBrk="0" hangingPunct="0">
                        <a:lnSpc>
                          <a:spcPts val="1200"/>
                        </a:lnSpc>
                        <a:spcAft>
                          <a:spcPts val="0"/>
                        </a:spcAft>
                        <a:tabLst>
                          <a:tab pos="662940" algn="l"/>
                        </a:tabLst>
                      </a:pPr>
                      <a:r>
                        <a:rPr lang="en-US" sz="1200" kern="100">
                          <a:solidFill>
                            <a:srgbClr val="2F2F2F"/>
                          </a:solidFill>
                          <a:effectLst/>
                          <a:latin typeface="標楷體" panose="03000509000000000000" pitchFamily="65" charset="-120"/>
                          <a:ea typeface="新細明體" panose="02020500000000000000" pitchFamily="18" charset="-120"/>
                          <a:cs typeface="細明體" panose="02020509000000000000" pitchFamily="49" charset="-120"/>
                        </a:rPr>
                        <a:t>14.</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a:solidFill>
                            <a:schemeClr val="dk1"/>
                          </a:solidFill>
                          <a:effectLst/>
                          <a:latin typeface="Adobe 楷体 Std R" panose="02020400000000000000" pitchFamily="18" charset="-128"/>
                          <a:ea typeface="Adobe 楷体 Std R" panose="02020400000000000000" pitchFamily="18" charset="-128"/>
                          <a:cs typeface="+mn-cs"/>
                        </a:rPr>
                        <a:t>本提案計畫期程</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107~l10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，且</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107</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年預估執行</a:t>
                      </a:r>
                      <a:r>
                        <a:rPr lang="en-US" sz="1400" kern="100">
                          <a:solidFill>
                            <a:schemeClr val="dk1"/>
                          </a:solidFill>
                          <a:effectLst/>
                          <a:latin typeface="Adobe 楷体 Std R" panose="02020400000000000000" pitchFamily="18" charset="-128"/>
                          <a:ea typeface="Adobe 楷体 Std R" panose="02020400000000000000" pitchFamily="18" charset="-128"/>
                          <a:cs typeface="+mn-cs"/>
                        </a:rPr>
                        <a:t>1.89 </a:t>
                      </a:r>
                      <a:r>
                        <a:rPr lang="zh-TW" sz="1400" kern="100">
                          <a:solidFill>
                            <a:schemeClr val="dk1"/>
                          </a:solidFill>
                          <a:effectLst/>
                          <a:latin typeface="Adobe 楷体 Std R" panose="02020400000000000000" pitchFamily="18" charset="-128"/>
                          <a:ea typeface="Adobe 楷体 Std R" panose="02020400000000000000" pitchFamily="18" charset="-128"/>
                          <a:cs typeface="+mn-cs"/>
                        </a:rPr>
                        <a:t>億元，請花蓮縣府補充確認可執行出帳項目及可行性。</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經重新評估後修正預算執行為</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108~111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年度，修正後各年度經費</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預算</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P51</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P52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68580" marR="68580" marT="0" marB="0"/>
                </a:tc>
              </a:tr>
              <a:tr h="758552">
                <a:tc>
                  <a:txBody>
                    <a:bodyPr/>
                    <a:lstStyle/>
                    <a:p>
                      <a:pPr eaLnBrk="0" hangingPunct="0">
                        <a:lnSpc>
                          <a:spcPts val="1200"/>
                        </a:lnSpc>
                        <a:spcAft>
                          <a:spcPts val="0"/>
                        </a:spcAft>
                        <a:tabLst>
                          <a:tab pos="662940" algn="l"/>
                        </a:tabLst>
                      </a:pPr>
                      <a:r>
                        <a:rPr lang="en-US" sz="1200" kern="100" dirty="0">
                          <a:solidFill>
                            <a:srgbClr val="2F2F2F"/>
                          </a:solidFill>
                          <a:effectLst/>
                          <a:latin typeface="標楷體" panose="03000509000000000000" pitchFamily="65" charset="-120"/>
                          <a:ea typeface="新細明體" panose="02020500000000000000" pitchFamily="18" charset="-120"/>
                          <a:cs typeface="細明體" panose="02020509000000000000" pitchFamily="49" charset="-120"/>
                        </a:rPr>
                        <a:t>15.</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本提案計畫</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p36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估用地及地上物補償費用</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242,513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仟元，惟</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 p53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執行經費之用地及地上物補償費用</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194,440 </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仟元，請花蓮縣府補充確認可執行出帳項目及可行性。</a:t>
                      </a:r>
                    </a:p>
                  </a:txBody>
                  <a:tcPr marL="68580" marR="68580" marT="0" marB="0"/>
                </a:tc>
                <a:tc>
                  <a:txBody>
                    <a:bodyPr/>
                    <a:lstStyle/>
                    <a:p>
                      <a:pPr marL="0" algn="l" defTabSz="914400" rtl="0" eaLnBrk="0" latinLnBrk="0" hangingPunct="0">
                        <a:lnSpc>
                          <a:spcPts val="1600"/>
                        </a:lnSpc>
                        <a:spcAft>
                          <a:spcPts val="0"/>
                        </a:spcAft>
                        <a:tabLst>
                          <a:tab pos="662940" algn="l"/>
                        </a:tabLst>
                      </a:pP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經關經費已補正</a:t>
                      </a:r>
                      <a:r>
                        <a:rPr lang="zh-TW" sz="1400" kern="100" dirty="0" smtClean="0">
                          <a:solidFill>
                            <a:schemeClr val="dk1"/>
                          </a:solidFill>
                          <a:effectLst/>
                          <a:latin typeface="Adobe 楷体 Std R" panose="02020400000000000000" pitchFamily="18" charset="-128"/>
                          <a:ea typeface="Adobe 楷体 Std R" panose="02020400000000000000" pitchFamily="18" charset="-128"/>
                          <a:cs typeface="+mn-cs"/>
                        </a:rPr>
                        <a:t>，</a:t>
                      </a:r>
                      <a:r>
                        <a:rPr lang="zh-TW" altLang="en-US" sz="1400" kern="100" dirty="0" smtClean="0">
                          <a:effectLst/>
                          <a:latin typeface="Adobe 楷体 Std R" panose="02020400000000000000" pitchFamily="18" charset="-128"/>
                          <a:ea typeface="Adobe 楷体 Std R" panose="02020400000000000000" pitchFamily="18" charset="-128"/>
                        </a:rPr>
                        <a:t>詳計畫書</a:t>
                      </a:r>
                      <a:r>
                        <a:rPr lang="en-US" sz="1400" kern="100" dirty="0" smtClean="0">
                          <a:solidFill>
                            <a:schemeClr val="dk1"/>
                          </a:solidFill>
                          <a:effectLst/>
                          <a:latin typeface="Adobe 楷体 Std R" panose="02020400000000000000" pitchFamily="18" charset="-128"/>
                          <a:ea typeface="Adobe 楷体 Std R" panose="02020400000000000000" pitchFamily="18" charset="-128"/>
                          <a:cs typeface="+mn-cs"/>
                        </a:rPr>
                        <a:t>P42</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r>
                        <a:rPr lang="en-US" sz="1400" kern="100" dirty="0">
                          <a:solidFill>
                            <a:schemeClr val="dk1"/>
                          </a:solidFill>
                          <a:effectLst/>
                          <a:latin typeface="Adobe 楷体 Std R" panose="02020400000000000000" pitchFamily="18" charset="-128"/>
                          <a:ea typeface="Adobe 楷体 Std R" panose="02020400000000000000" pitchFamily="18" charset="-128"/>
                          <a:cs typeface="+mn-cs"/>
                        </a:rPr>
                        <a:t>P45</a:t>
                      </a:r>
                      <a:r>
                        <a:rPr lang="zh-TW" sz="1400" kern="100" dirty="0">
                          <a:solidFill>
                            <a:schemeClr val="dk1"/>
                          </a:solidFill>
                          <a:effectLst/>
                          <a:latin typeface="Adobe 楷体 Std R" panose="02020400000000000000" pitchFamily="18" charset="-128"/>
                          <a:ea typeface="Adobe 楷体 Std R" panose="02020400000000000000" pitchFamily="18" charset="-128"/>
                          <a:cs typeface="+mn-cs"/>
                        </a:rPr>
                        <a:t>。</a:t>
                      </a:r>
                    </a:p>
                  </a:txBody>
                  <a:tcPr marL="68580" marR="68580" marT="0" marB="0"/>
                </a:tc>
              </a:tr>
            </a:tbl>
          </a:graphicData>
        </a:graphic>
      </p:graphicFrame>
    </p:spTree>
    <p:extLst>
      <p:ext uri="{BB962C8B-B14F-4D97-AF65-F5344CB8AC3E}">
        <p14:creationId xmlns:p14="http://schemas.microsoft.com/office/powerpoint/2010/main" val="121799706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2"/>
          <p:cNvSpPr>
            <a:spLocks noGrp="1"/>
          </p:cNvSpPr>
          <p:nvPr>
            <p:ph type="sldNum" sz="quarter" idx="10"/>
          </p:nvPr>
        </p:nvSpPr>
        <p:spPr>
          <a:xfrm>
            <a:off x="9345612" y="6453336"/>
            <a:ext cx="560388" cy="260350"/>
          </a:xfrm>
        </p:spPr>
        <p:txBody>
          <a:bodyPr/>
          <a:lstStyle/>
          <a:p>
            <a:pPr>
              <a:defRPr/>
            </a:pPr>
            <a:fld id="{23453CC4-F9CA-418E-BA57-D38827A73283}" type="slidenum">
              <a:rPr lang="zh-TW" altLang="en-US" smtClean="0">
                <a:latin typeface="Adobe 繁黑體 Std B" panose="020B0700000000000000" pitchFamily="34" charset="-120"/>
                <a:ea typeface="Adobe 繁黑體 Std B" panose="020B0700000000000000" pitchFamily="34" charset="-120"/>
              </a:rPr>
              <a:pPr>
                <a:defRPr/>
              </a:pPr>
              <a:t>25</a:t>
            </a:fld>
            <a:endParaRPr lang="zh-TW" altLang="en-US" dirty="0">
              <a:latin typeface="Adobe 繁黑體 Std B" panose="020B0700000000000000" pitchFamily="34" charset="-120"/>
              <a:ea typeface="Adobe 繁黑體 Std B" panose="020B0700000000000000" pitchFamily="34" charset="-120"/>
            </a:endParaRPr>
          </a:p>
        </p:txBody>
      </p:sp>
      <p:sp>
        <p:nvSpPr>
          <p:cNvPr id="9" name="Rectangle 4"/>
          <p:cNvSpPr txBox="1">
            <a:spLocks noChangeArrowheads="1"/>
          </p:cNvSpPr>
          <p:nvPr/>
        </p:nvSpPr>
        <p:spPr>
          <a:xfrm>
            <a:off x="4078016" y="988231"/>
            <a:ext cx="3554437" cy="1025116"/>
          </a:xfrm>
          <a:prstGeom prst="rect">
            <a:avLst/>
          </a:prstGeom>
        </p:spPr>
        <p:txBody>
          <a:bodyP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eaLnBrk="1" hangingPunct="1">
              <a:defRPr/>
            </a:pPr>
            <a:r>
              <a:rPr kumimoji="0" sz="6600" b="1" dirty="0" smtClean="0">
                <a:solidFill>
                  <a:srgbClr val="0070C0"/>
                </a:solidFill>
                <a:latin typeface="標楷體" panose="03000509000000000000" pitchFamily="65" charset="-120"/>
                <a:ea typeface="標楷體" panose="03000509000000000000" pitchFamily="65" charset="-120"/>
              </a:rPr>
              <a:t>簡報結束</a:t>
            </a:r>
          </a:p>
        </p:txBody>
      </p:sp>
      <p:sp>
        <p:nvSpPr>
          <p:cNvPr id="10" name="Rectangle 3"/>
          <p:cNvSpPr txBox="1">
            <a:spLocks noChangeArrowheads="1"/>
          </p:cNvSpPr>
          <p:nvPr/>
        </p:nvSpPr>
        <p:spPr>
          <a:xfrm>
            <a:off x="3440831" y="2132856"/>
            <a:ext cx="4828806" cy="92228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eaLnBrk="1" hangingPunct="1">
              <a:buFontTx/>
              <a:buNone/>
              <a:defRPr/>
            </a:pPr>
            <a:r>
              <a:rPr kumimoji="0" lang="zh-TW" altLang="en-US" sz="5000" b="1" dirty="0" smtClean="0">
                <a:solidFill>
                  <a:schemeClr val="accent5">
                    <a:lumMod val="25000"/>
                  </a:schemeClr>
                </a:solidFill>
                <a:latin typeface="標楷體" panose="03000509000000000000" pitchFamily="65" charset="-120"/>
                <a:ea typeface="標楷體" panose="03000509000000000000" pitchFamily="65" charset="-120"/>
              </a:rPr>
              <a:t>敬請委員指導</a:t>
            </a: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b="37675"/>
          <a:stretch/>
        </p:blipFill>
        <p:spPr>
          <a:xfrm>
            <a:off x="961909" y="3339083"/>
            <a:ext cx="8004489" cy="2806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448" y="1088338"/>
            <a:ext cx="1584176" cy="1850019"/>
          </a:xfrm>
          <a:prstGeom prst="rect">
            <a:avLst/>
          </a:prstGeom>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323630" y="980729"/>
            <a:ext cx="4574947" cy="4968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7" name="Picture 68" descr="-��- 016"/>
          <p:cNvPicPr>
            <a:picLocks noChangeAspect="1" noChangeArrowheads="1"/>
          </p:cNvPicPr>
          <p:nvPr/>
        </p:nvPicPr>
        <p:blipFill>
          <a:blip r:embed="rId2" cstate="print">
            <a:extLst/>
          </a:blip>
          <a:srcRect/>
          <a:stretch>
            <a:fillRect/>
          </a:stretch>
        </p:blipFill>
        <p:spPr bwMode="auto">
          <a:xfrm>
            <a:off x="776611" y="5087138"/>
            <a:ext cx="3104073" cy="1399049"/>
          </a:xfrm>
          <a:prstGeom prst="rect">
            <a:avLst/>
          </a:prstGeom>
          <a:noFill/>
          <a:ln>
            <a:noFill/>
          </a:ln>
          <a:extLst/>
        </p:spPr>
      </p:pic>
      <p:sp>
        <p:nvSpPr>
          <p:cNvPr id="18" name="文字方塊 2"/>
          <p:cNvSpPr txBox="1">
            <a:spLocks noChangeArrowheads="1"/>
          </p:cNvSpPr>
          <p:nvPr/>
        </p:nvSpPr>
        <p:spPr bwMode="auto">
          <a:xfrm>
            <a:off x="1784648" y="6486187"/>
            <a:ext cx="1332073"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重型車輛運輸</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5364" name="文字方塊 19"/>
          <p:cNvSpPr txBox="1">
            <a:spLocks noChangeArrowheads="1"/>
          </p:cNvSpPr>
          <p:nvPr/>
        </p:nvSpPr>
        <p:spPr bwMode="auto">
          <a:xfrm>
            <a:off x="328849" y="908720"/>
            <a:ext cx="4994781" cy="4633735"/>
          </a:xfrm>
          <a:prstGeom prst="rect">
            <a:avLst/>
          </a:prstGeom>
          <a:noFill/>
          <a:ln w="9525">
            <a:noFill/>
            <a:miter lim="800000"/>
            <a:headEnd/>
            <a:tailEnd/>
          </a:ln>
        </p:spPr>
        <p:txBody>
          <a:bodyPr/>
          <a:lstStyle/>
          <a:p>
            <a:pPr marL="342900" indent="-342900" eaLnBrk="0" hangingPunct="0">
              <a:lnSpc>
                <a:spcPts val="2200"/>
              </a:lnSpc>
              <a:spcBef>
                <a:spcPct val="20000"/>
              </a:spcBef>
              <a:buClr>
                <a:srgbClr val="FF0000"/>
              </a:buClr>
              <a:buSzPct val="90000"/>
              <a:buFont typeface="Wingdings" pitchFamily="2" charset="2"/>
              <a:buChar char="l"/>
            </a:pPr>
            <a:r>
              <a:rPr lang="zh-TW" altLang="zh-TW" sz="1600" dirty="0">
                <a:solidFill>
                  <a:srgbClr val="000000"/>
                </a:solidFill>
                <a:latin typeface="標楷體" pitchFamily="65" charset="-120"/>
                <a:ea typeface="標楷體" pitchFamily="65" charset="-120"/>
                <a:cs typeface="Arial" charset="0"/>
              </a:rPr>
              <a:t>縣</a:t>
            </a:r>
            <a:r>
              <a:rPr lang="en-US" altLang="zh-TW" sz="1600" dirty="0">
                <a:solidFill>
                  <a:srgbClr val="000000"/>
                </a:solidFill>
                <a:latin typeface="標楷體" pitchFamily="65" charset="-120"/>
                <a:ea typeface="標楷體" pitchFamily="65" charset="-120"/>
                <a:cs typeface="Arial" charset="0"/>
              </a:rPr>
              <a:t>193</a:t>
            </a:r>
            <a:r>
              <a:rPr lang="zh-TW" altLang="zh-TW" sz="1600" dirty="0">
                <a:solidFill>
                  <a:srgbClr val="000000"/>
                </a:solidFill>
                <a:latin typeface="標楷體" pitchFamily="65" charset="-120"/>
                <a:ea typeface="標楷體" pitchFamily="65" charset="-120"/>
                <a:cs typeface="Arial" charset="0"/>
              </a:rPr>
              <a:t>線道北</a:t>
            </a:r>
            <a:r>
              <a:rPr lang="zh-TW" altLang="en-US" sz="1600" dirty="0">
                <a:solidFill>
                  <a:srgbClr val="000000"/>
                </a:solidFill>
                <a:latin typeface="標楷體" pitchFamily="65" charset="-120"/>
                <a:ea typeface="標楷體" pitchFamily="65" charset="-120"/>
                <a:cs typeface="Arial" charset="0"/>
              </a:rPr>
              <a:t>起</a:t>
            </a:r>
            <a:r>
              <a:rPr lang="zh-TW" altLang="zh-TW" sz="1600" dirty="0">
                <a:solidFill>
                  <a:srgbClr val="000000"/>
                </a:solidFill>
                <a:latin typeface="標楷體" pitchFamily="65" charset="-120"/>
                <a:ea typeface="標楷體" pitchFamily="65" charset="-120"/>
                <a:cs typeface="Arial" charset="0"/>
              </a:rPr>
              <a:t>新城，南至玉里鎮，總長約</a:t>
            </a:r>
            <a:r>
              <a:rPr lang="en-US" altLang="zh-TW" sz="1600" dirty="0">
                <a:solidFill>
                  <a:srgbClr val="000000"/>
                </a:solidFill>
                <a:latin typeface="標楷體" pitchFamily="65" charset="-120"/>
                <a:ea typeface="標楷體" pitchFamily="65" charset="-120"/>
                <a:cs typeface="Arial" charset="0"/>
              </a:rPr>
              <a:t>110.5</a:t>
            </a:r>
            <a:r>
              <a:rPr lang="zh-TW" altLang="zh-TW" sz="1600" dirty="0">
                <a:solidFill>
                  <a:srgbClr val="000000"/>
                </a:solidFill>
                <a:latin typeface="標楷體" pitchFamily="65" charset="-120"/>
                <a:ea typeface="標楷體" pitchFamily="65" charset="-120"/>
                <a:cs typeface="Arial" charset="0"/>
              </a:rPr>
              <a:t>公里</a:t>
            </a:r>
            <a:endParaRPr lang="en-US" altLang="zh-TW" sz="1600" dirty="0">
              <a:solidFill>
                <a:srgbClr val="000000"/>
              </a:solidFill>
              <a:latin typeface="標楷體" pitchFamily="65" charset="-120"/>
              <a:ea typeface="標楷體" pitchFamily="65" charset="-120"/>
              <a:cs typeface="Arial" charset="0"/>
            </a:endParaRPr>
          </a:p>
          <a:p>
            <a:pPr marL="342900" indent="-342900" eaLnBrk="0" hangingPunct="0">
              <a:lnSpc>
                <a:spcPts val="2200"/>
              </a:lnSpc>
              <a:spcBef>
                <a:spcPct val="20000"/>
              </a:spcBef>
              <a:buClr>
                <a:srgbClr val="FF0000"/>
              </a:buClr>
              <a:buSzPct val="90000"/>
              <a:buFont typeface="Wingdings" pitchFamily="2" charset="2"/>
              <a:buChar char="l"/>
            </a:pPr>
            <a:r>
              <a:rPr lang="zh-TW" altLang="en-US" sz="1600" dirty="0">
                <a:latin typeface="標楷體" pitchFamily="65" charset="-120"/>
                <a:ea typeface="標楷體" pitchFamily="65" charset="-120"/>
                <a:cs typeface="Arial" charset="0"/>
              </a:rPr>
              <a:t>計畫範圍</a:t>
            </a:r>
            <a:r>
              <a:rPr lang="en-US" altLang="zh-TW" sz="1600" dirty="0" smtClean="0">
                <a:latin typeface="標楷體" pitchFamily="65" charset="-120"/>
                <a:ea typeface="標楷體" pitchFamily="65" charset="-120"/>
                <a:cs typeface="Arial" charset="0"/>
              </a:rPr>
              <a:t>:</a:t>
            </a:r>
          </a:p>
          <a:p>
            <a:pPr eaLnBrk="0" hangingPunct="0">
              <a:lnSpc>
                <a:spcPts val="2200"/>
              </a:lnSpc>
              <a:spcBef>
                <a:spcPct val="20000"/>
              </a:spcBef>
              <a:buClr>
                <a:srgbClr val="FF0000"/>
              </a:buClr>
              <a:buSzPct val="90000"/>
            </a:pPr>
            <a:r>
              <a:rPr lang="zh-TW" altLang="en-US" sz="1600" dirty="0" smtClean="0">
                <a:latin typeface="標楷體" pitchFamily="65" charset="-120"/>
                <a:ea typeface="標楷體" pitchFamily="65" charset="-120"/>
                <a:cs typeface="Arial" charset="0"/>
              </a:rPr>
              <a:t>   第一階段縣</a:t>
            </a:r>
            <a:r>
              <a:rPr lang="en-US" altLang="zh-TW" sz="1600" dirty="0">
                <a:latin typeface="標楷體" pitchFamily="65" charset="-120"/>
                <a:ea typeface="標楷體" pitchFamily="65" charset="-120"/>
                <a:cs typeface="Arial" charset="0"/>
              </a:rPr>
              <a:t>193</a:t>
            </a:r>
            <a:r>
              <a:rPr lang="zh-TW" altLang="zh-TW" sz="1600" dirty="0">
                <a:latin typeface="標楷體" pitchFamily="65" charset="-120"/>
                <a:ea typeface="標楷體" pitchFamily="65" charset="-120"/>
                <a:cs typeface="Arial" charset="0"/>
              </a:rPr>
              <a:t>線</a:t>
            </a:r>
            <a:r>
              <a:rPr lang="en-US" altLang="zh-TW" sz="1600" dirty="0" smtClean="0">
                <a:latin typeface="標楷體" pitchFamily="65" charset="-120"/>
                <a:ea typeface="標楷體" pitchFamily="65" charset="-120"/>
                <a:cs typeface="Arial" charset="0"/>
              </a:rPr>
              <a:t>17.3K~19.84K(2.54km)</a:t>
            </a:r>
          </a:p>
          <a:p>
            <a:pPr eaLnBrk="0" hangingPunct="0">
              <a:lnSpc>
                <a:spcPts val="2200"/>
              </a:lnSpc>
              <a:spcBef>
                <a:spcPct val="20000"/>
              </a:spcBef>
              <a:buClr>
                <a:srgbClr val="FF0000"/>
              </a:buClr>
              <a:buSzPct val="90000"/>
            </a:pPr>
            <a:r>
              <a:rPr lang="zh-TW" altLang="en-US" sz="1600" b="1" dirty="0" smtClean="0">
                <a:solidFill>
                  <a:srgbClr val="FF0000"/>
                </a:solidFill>
                <a:latin typeface="標楷體" pitchFamily="65" charset="-120"/>
                <a:ea typeface="標楷體" pitchFamily="65" charset="-120"/>
                <a:cs typeface="Arial" charset="0"/>
              </a:rPr>
              <a:t>   第二階段</a:t>
            </a:r>
            <a:r>
              <a:rPr lang="zh-TW" altLang="en-US" sz="1600" b="1" dirty="0">
                <a:solidFill>
                  <a:srgbClr val="FF0000"/>
                </a:solidFill>
                <a:latin typeface="標楷體" pitchFamily="65" charset="-120"/>
                <a:ea typeface="標楷體" pitchFamily="65" charset="-120"/>
                <a:cs typeface="Arial" charset="0"/>
              </a:rPr>
              <a:t>縣</a:t>
            </a:r>
            <a:r>
              <a:rPr lang="en-US" altLang="zh-TW" sz="1600" b="1" dirty="0">
                <a:solidFill>
                  <a:srgbClr val="FF0000"/>
                </a:solidFill>
                <a:latin typeface="標楷體" pitchFamily="65" charset="-120"/>
                <a:ea typeface="標楷體" pitchFamily="65" charset="-120"/>
                <a:cs typeface="Arial" charset="0"/>
              </a:rPr>
              <a:t>193</a:t>
            </a:r>
            <a:r>
              <a:rPr lang="zh-TW" altLang="zh-TW" sz="1600" b="1" dirty="0">
                <a:solidFill>
                  <a:srgbClr val="FF0000"/>
                </a:solidFill>
                <a:latin typeface="標楷體" pitchFamily="65" charset="-120"/>
                <a:ea typeface="標楷體" pitchFamily="65" charset="-120"/>
                <a:cs typeface="Arial" charset="0"/>
              </a:rPr>
              <a:t>線</a:t>
            </a:r>
            <a:r>
              <a:rPr lang="en-US" altLang="zh-TW" sz="1600" b="1" dirty="0" smtClean="0">
                <a:solidFill>
                  <a:srgbClr val="FF0000"/>
                </a:solidFill>
                <a:latin typeface="標楷體" pitchFamily="65" charset="-120"/>
                <a:ea typeface="標楷體" pitchFamily="65" charset="-120"/>
                <a:cs typeface="Arial" charset="0"/>
              </a:rPr>
              <a:t>19.84K~22.5K(2.66km)</a:t>
            </a:r>
            <a:endParaRPr lang="en-US" altLang="zh-TW" sz="1600" b="1" dirty="0">
              <a:solidFill>
                <a:srgbClr val="FF0000"/>
              </a:solidFill>
              <a:latin typeface="標楷體" pitchFamily="65" charset="-120"/>
              <a:ea typeface="標楷體" pitchFamily="65" charset="-120"/>
              <a:cs typeface="Arial" charset="0"/>
            </a:endParaRPr>
          </a:p>
          <a:p>
            <a:pPr marL="342900" indent="-342900" eaLnBrk="0" hangingPunct="0">
              <a:lnSpc>
                <a:spcPts val="2200"/>
              </a:lnSpc>
              <a:spcBef>
                <a:spcPct val="20000"/>
              </a:spcBef>
              <a:buClr>
                <a:srgbClr val="FF0000"/>
              </a:buClr>
              <a:buSzPct val="90000"/>
              <a:buFont typeface="Wingdings" pitchFamily="2" charset="2"/>
              <a:buChar char="l"/>
            </a:pPr>
            <a:r>
              <a:rPr lang="zh-TW" altLang="en-US" sz="1600" dirty="0">
                <a:latin typeface="標楷體" pitchFamily="65" charset="-120"/>
                <a:ea typeface="標楷體" pitchFamily="65" charset="-120"/>
                <a:cs typeface="Arial" charset="0"/>
              </a:rPr>
              <a:t>因應</a:t>
            </a:r>
            <a:r>
              <a:rPr lang="zh-TW" altLang="zh-TW" sz="1600" dirty="0">
                <a:latin typeface="標楷體" pitchFamily="65" charset="-120"/>
                <a:ea typeface="標楷體" pitchFamily="65" charset="-120"/>
                <a:cs typeface="Arial" charset="0"/>
              </a:rPr>
              <a:t>台</a:t>
            </a:r>
            <a:r>
              <a:rPr lang="en-US" altLang="zh-TW" sz="1600" dirty="0">
                <a:latin typeface="標楷體" pitchFamily="65" charset="-120"/>
                <a:ea typeface="標楷體" pitchFamily="65" charset="-120"/>
                <a:cs typeface="Arial" charset="0"/>
              </a:rPr>
              <a:t>9</a:t>
            </a:r>
            <a:r>
              <a:rPr lang="zh-TW" altLang="zh-TW" sz="1600" dirty="0">
                <a:latin typeface="標楷體" pitchFamily="65" charset="-120"/>
                <a:ea typeface="標楷體" pitchFamily="65" charset="-120"/>
                <a:cs typeface="Arial" charset="0"/>
              </a:rPr>
              <a:t>線蘇花公路改善計畫，</a:t>
            </a:r>
            <a:r>
              <a:rPr lang="zh-TW" altLang="en-US" sz="1600" dirty="0">
                <a:latin typeface="標楷體" pitchFamily="65" charset="-120"/>
                <a:ea typeface="標楷體" pitchFamily="65" charset="-120"/>
                <a:cs typeface="Arial" charset="0"/>
              </a:rPr>
              <a:t>成為</a:t>
            </a:r>
            <a:r>
              <a:rPr lang="zh-TW" altLang="zh-TW" sz="1600" dirty="0">
                <a:latin typeface="標楷體" pitchFamily="65" charset="-120"/>
                <a:ea typeface="標楷體" pitchFamily="65" charset="-120"/>
                <a:cs typeface="Arial" charset="0"/>
              </a:rPr>
              <a:t>紓解車流之市區外環道路</a:t>
            </a:r>
          </a:p>
          <a:p>
            <a:pPr marL="342900" indent="-342900" eaLnBrk="0" hangingPunct="0">
              <a:lnSpc>
                <a:spcPts val="2200"/>
              </a:lnSpc>
              <a:spcBef>
                <a:spcPct val="20000"/>
              </a:spcBef>
              <a:buClr>
                <a:srgbClr val="FF0000"/>
              </a:buClr>
              <a:buSzPct val="90000"/>
              <a:buFont typeface="Wingdings" pitchFamily="2" charset="2"/>
              <a:buChar char="l"/>
            </a:pPr>
            <a:r>
              <a:rPr lang="zh-TW" altLang="zh-TW" sz="1600" dirty="0">
                <a:latin typeface="標楷體" pitchFamily="65" charset="-120"/>
                <a:ea typeface="標楷體" pitchFamily="65" charset="-120"/>
                <a:cs typeface="Arial" charset="0"/>
              </a:rPr>
              <a:t>花蓮溪、木瓜溪砂石車</a:t>
            </a:r>
            <a:r>
              <a:rPr lang="zh-TW" altLang="en-US" sz="1600" dirty="0">
                <a:latin typeface="標楷體" pitchFamily="65" charset="-120"/>
                <a:ea typeface="標楷體" pitchFamily="65" charset="-120"/>
                <a:cs typeface="Arial" charset="0"/>
              </a:rPr>
              <a:t>及花蓮港貨運</a:t>
            </a:r>
            <a:r>
              <a:rPr lang="zh-TW" altLang="zh-TW" sz="1600" dirty="0">
                <a:latin typeface="標楷體" pitchFamily="65" charset="-120"/>
                <a:ea typeface="標楷體" pitchFamily="65" charset="-120"/>
                <a:cs typeface="Arial" charset="0"/>
              </a:rPr>
              <a:t>運輸必經道路</a:t>
            </a:r>
            <a:r>
              <a:rPr lang="en-US" altLang="zh-TW" sz="1600" dirty="0">
                <a:latin typeface="標楷體" pitchFamily="65" charset="-120"/>
                <a:ea typeface="標楷體" pitchFamily="65" charset="-120"/>
                <a:cs typeface="Arial" charset="0"/>
              </a:rPr>
              <a:t>(</a:t>
            </a:r>
            <a:r>
              <a:rPr lang="zh-TW" altLang="en-US" sz="1600" dirty="0">
                <a:latin typeface="標楷體" pitchFamily="65" charset="-120"/>
                <a:ea typeface="標楷體" pitchFamily="65" charset="-120"/>
                <a:cs typeface="Arial" charset="0"/>
              </a:rPr>
              <a:t>砂石專用區</a:t>
            </a:r>
            <a:r>
              <a:rPr lang="en-US" altLang="zh-TW" sz="1600" dirty="0">
                <a:latin typeface="標楷體" pitchFamily="65" charset="-120"/>
                <a:ea typeface="標楷體" pitchFamily="65" charset="-120"/>
                <a:cs typeface="Arial" charset="0"/>
              </a:rPr>
              <a:t>)</a:t>
            </a:r>
          </a:p>
          <a:p>
            <a:pPr marL="342900" indent="-342900" eaLnBrk="0" hangingPunct="0">
              <a:lnSpc>
                <a:spcPts val="2200"/>
              </a:lnSpc>
              <a:spcBef>
                <a:spcPct val="20000"/>
              </a:spcBef>
              <a:buClr>
                <a:srgbClr val="FF0000"/>
              </a:buClr>
              <a:buSzPct val="90000"/>
              <a:buFont typeface="Wingdings" pitchFamily="2" charset="2"/>
              <a:buChar char="l"/>
            </a:pPr>
            <a:r>
              <a:rPr lang="zh-TW" altLang="en-US" sz="1600" dirty="0">
                <a:latin typeface="標楷體" pitchFamily="65" charset="-120"/>
                <a:ea typeface="標楷體" pitchFamily="65" charset="-120"/>
                <a:cs typeface="Arial" charset="0"/>
              </a:rPr>
              <a:t>產業資源</a:t>
            </a:r>
            <a:r>
              <a:rPr lang="en-US" altLang="zh-TW" sz="1600" dirty="0">
                <a:latin typeface="標楷體" pitchFamily="65" charset="-120"/>
                <a:ea typeface="標楷體" pitchFamily="65" charset="-120"/>
                <a:cs typeface="Arial" charset="0"/>
              </a:rPr>
              <a:t>(</a:t>
            </a:r>
            <a:r>
              <a:rPr lang="zh-TW" altLang="en-US" sz="1600" dirty="0">
                <a:latin typeface="標楷體" pitchFamily="65" charset="-120"/>
                <a:ea typeface="標楷體" pitchFamily="65" charset="-120"/>
                <a:cs typeface="Arial" charset="0"/>
              </a:rPr>
              <a:t>光華園區、太平洋公園</a:t>
            </a:r>
            <a:r>
              <a:rPr lang="en-US" altLang="zh-TW" sz="1600" dirty="0">
                <a:latin typeface="標楷體" pitchFamily="65" charset="-120"/>
                <a:ea typeface="標楷體" pitchFamily="65" charset="-120"/>
                <a:cs typeface="Arial" charset="0"/>
              </a:rPr>
              <a:t>(</a:t>
            </a:r>
            <a:r>
              <a:rPr lang="zh-TW" altLang="en-US" sz="1600" dirty="0">
                <a:latin typeface="標楷體" pitchFamily="65" charset="-120"/>
                <a:ea typeface="標楷體" pitchFamily="65" charset="-120"/>
                <a:cs typeface="Arial" charset="0"/>
              </a:rPr>
              <a:t>南濱公園</a:t>
            </a:r>
            <a:r>
              <a:rPr lang="en-US" altLang="zh-TW" sz="1600" dirty="0">
                <a:latin typeface="標楷體" pitchFamily="65" charset="-120"/>
                <a:ea typeface="標楷體" pitchFamily="65" charset="-120"/>
                <a:cs typeface="Arial" charset="0"/>
              </a:rPr>
              <a:t>)</a:t>
            </a:r>
            <a:r>
              <a:rPr lang="zh-TW" altLang="en-US" sz="1600" dirty="0">
                <a:latin typeface="標楷體" pitchFamily="65" charset="-120"/>
                <a:ea typeface="標楷體" pitchFamily="65" charset="-120"/>
                <a:cs typeface="Arial" charset="0"/>
              </a:rPr>
              <a:t>、黃金海岸</a:t>
            </a:r>
            <a:r>
              <a:rPr lang="en-US" altLang="zh-TW" sz="1600" dirty="0">
                <a:latin typeface="標楷體" pitchFamily="65" charset="-120"/>
                <a:ea typeface="標楷體" pitchFamily="65" charset="-120"/>
                <a:cs typeface="Arial" charset="0"/>
              </a:rPr>
              <a:t>)</a:t>
            </a:r>
          </a:p>
          <a:p>
            <a:pPr marL="342900" indent="-342900" eaLnBrk="0" hangingPunct="0">
              <a:lnSpc>
                <a:spcPts val="2200"/>
              </a:lnSpc>
              <a:spcBef>
                <a:spcPct val="20000"/>
              </a:spcBef>
              <a:buClr>
                <a:srgbClr val="FF0000"/>
              </a:buClr>
              <a:buSzPct val="90000"/>
              <a:buFont typeface="Wingdings" pitchFamily="2" charset="2"/>
              <a:buChar char="l"/>
            </a:pPr>
            <a:r>
              <a:rPr lang="zh-TW" altLang="zh-TW" sz="1600" dirty="0">
                <a:latin typeface="標楷體" pitchFamily="65" charset="-120"/>
                <a:ea typeface="標楷體" pitchFamily="65" charset="-120"/>
                <a:cs typeface="Arial" charset="0"/>
              </a:rPr>
              <a:t>提升公路服務水準、增加交通容量與行車安全</a:t>
            </a:r>
            <a:r>
              <a:rPr lang="zh-TW" altLang="en-US" sz="1600" dirty="0">
                <a:latin typeface="標楷體" pitchFamily="65" charset="-120"/>
                <a:ea typeface="標楷體" pitchFamily="65" charset="-120"/>
                <a:cs typeface="Arial" charset="0"/>
              </a:rPr>
              <a:t>，提升旅遊品質</a:t>
            </a:r>
            <a:endParaRPr lang="en-US" altLang="zh-TW" sz="1600" dirty="0">
              <a:latin typeface="標楷體" pitchFamily="65" charset="-120"/>
              <a:ea typeface="標楷體" pitchFamily="65" charset="-120"/>
              <a:cs typeface="Arial" charset="0"/>
            </a:endParaRPr>
          </a:p>
        </p:txBody>
      </p:sp>
      <p:sp>
        <p:nvSpPr>
          <p:cNvPr id="24"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a:solidFill>
                  <a:srgbClr val="003399"/>
                </a:solidFill>
                <a:latin typeface="標楷體" pitchFamily="65"/>
                <a:ea typeface="標楷體" pitchFamily="65"/>
                <a:cs typeface="Times New Roman" pitchFamily="18"/>
              </a:rPr>
              <a:t>一</a:t>
            </a:r>
            <a:r>
              <a:rPr lang="zh-TW" altLang="zh-TW" sz="3200" b="1" dirty="0">
                <a:solidFill>
                  <a:srgbClr val="003399"/>
                </a:solidFill>
                <a:latin typeface="標楷體" pitchFamily="65"/>
                <a:ea typeface="標楷體" pitchFamily="65"/>
                <a:cs typeface="Times New Roman" pitchFamily="18"/>
              </a:rPr>
              <a:t>、</a:t>
            </a:r>
            <a:r>
              <a:rPr lang="zh-TW" altLang="en-US" sz="3200" b="1" dirty="0">
                <a:solidFill>
                  <a:srgbClr val="003399"/>
                </a:solidFill>
                <a:latin typeface="標楷體" pitchFamily="65"/>
                <a:ea typeface="標楷體" pitchFamily="65"/>
                <a:cs typeface="Times New Roman" pitchFamily="18"/>
              </a:rPr>
              <a:t>計畫</a:t>
            </a:r>
            <a:r>
              <a:rPr lang="zh-TW" altLang="en-US" sz="3200" b="1" dirty="0" smtClean="0">
                <a:solidFill>
                  <a:srgbClr val="003399"/>
                </a:solidFill>
                <a:latin typeface="標楷體" pitchFamily="65"/>
                <a:ea typeface="標楷體" pitchFamily="65"/>
                <a:cs typeface="Times New Roman" pitchFamily="18"/>
              </a:rPr>
              <a:t>緣起說明</a:t>
            </a:r>
            <a:endParaRPr lang="en-US" altLang="zh-TW" sz="3200" b="1" dirty="0">
              <a:solidFill>
                <a:srgbClr val="003399"/>
              </a:solidFill>
              <a:latin typeface="標楷體" pitchFamily="65"/>
              <a:ea typeface="標楷體" pitchFamily="65"/>
              <a:cs typeface="Times New Roman" pitchFamily="18"/>
            </a:endParaRPr>
          </a:p>
        </p:txBody>
      </p:sp>
      <p:sp>
        <p:nvSpPr>
          <p:cNvPr id="3" name="投影片編號版面配置區 2"/>
          <p:cNvSpPr>
            <a:spLocks noGrp="1"/>
          </p:cNvSpPr>
          <p:nvPr>
            <p:ph type="sldNum" sz="quarter" idx="18"/>
          </p:nvPr>
        </p:nvSpPr>
        <p:spPr>
          <a:xfrm>
            <a:off x="9372147" y="6491027"/>
            <a:ext cx="560388" cy="260350"/>
          </a:xfrm>
        </p:spPr>
        <p:txBody>
          <a:bodyPr/>
          <a:lstStyle/>
          <a:p>
            <a:pPr>
              <a:defRPr/>
            </a:pPr>
            <a:fld id="{E6E5147D-9296-44B0-9994-9407398032D6}" type="slidenum">
              <a:rPr lang="zh-TW" altLang="en-US" smtClean="0">
                <a:latin typeface="Adobe 繁黑體 Std B" panose="020B0700000000000000" pitchFamily="34" charset="-120"/>
                <a:ea typeface="Adobe 繁黑體 Std B" panose="020B0700000000000000" pitchFamily="34" charset="-120"/>
              </a:rPr>
              <a:pPr>
                <a:defRPr/>
              </a:pPr>
              <a:t>2</a:t>
            </a:fld>
            <a:endParaRPr lang="zh-TW" altLang="en-US" dirty="0">
              <a:latin typeface="Adobe 繁黑體 Std B" panose="020B0700000000000000" pitchFamily="34" charset="-120"/>
              <a:ea typeface="Adobe 繁黑體 Std B" panose="020B0700000000000000" pitchFamily="34" charset="-120"/>
            </a:endParaRPr>
          </a:p>
        </p:txBody>
      </p:sp>
      <p:grpSp>
        <p:nvGrpSpPr>
          <p:cNvPr id="54" name="群組 53"/>
          <p:cNvGrpSpPr/>
          <p:nvPr/>
        </p:nvGrpSpPr>
        <p:grpSpPr>
          <a:xfrm>
            <a:off x="5460763" y="1099520"/>
            <a:ext cx="4290228" cy="4705744"/>
            <a:chOff x="5460763" y="1027512"/>
            <a:chExt cx="4290228" cy="4705744"/>
          </a:xfrm>
        </p:grpSpPr>
        <p:pic>
          <p:nvPicPr>
            <p:cNvPr id="15365" name="Picture 20" descr="C:\Users\Ricky\Desktop\103-041花蓮(縣193線17K~22K)拓寬工程\簡報\PNG\38.png"/>
            <p:cNvPicPr>
              <a:picLocks noChangeAspect="1" noChangeArrowheads="1"/>
            </p:cNvPicPr>
            <p:nvPr/>
          </p:nvPicPr>
          <p:blipFill>
            <a:blip r:embed="rId3"/>
            <a:srcRect/>
            <a:stretch>
              <a:fillRect/>
            </a:stretch>
          </p:blipFill>
          <p:spPr bwMode="auto">
            <a:xfrm>
              <a:off x="5460763" y="1027512"/>
              <a:ext cx="2765580" cy="4705744"/>
            </a:xfrm>
            <a:prstGeom prst="rect">
              <a:avLst/>
            </a:prstGeom>
            <a:noFill/>
            <a:ln w="9525">
              <a:noFill/>
              <a:miter lim="800000"/>
              <a:headEnd/>
              <a:tailEnd/>
            </a:ln>
          </p:spPr>
        </p:pic>
        <p:pic>
          <p:nvPicPr>
            <p:cNvPr id="4" name="圖片 3"/>
            <p:cNvPicPr>
              <a:picLocks noChangeAspect="1"/>
            </p:cNvPicPr>
            <p:nvPr/>
          </p:nvPicPr>
          <p:blipFill>
            <a:blip r:embed="rId4"/>
            <a:stretch>
              <a:fillRect/>
            </a:stretch>
          </p:blipFill>
          <p:spPr>
            <a:xfrm>
              <a:off x="7874633" y="3461567"/>
              <a:ext cx="1876358" cy="2260594"/>
            </a:xfrm>
            <a:prstGeom prst="rect">
              <a:avLst/>
            </a:prstGeom>
            <a:ln>
              <a:noFill/>
            </a:ln>
            <a:effectLst>
              <a:outerShdw blurRad="190500" algn="tl" rotWithShape="0">
                <a:srgbClr val="000000">
                  <a:alpha val="70000"/>
                </a:srgbClr>
              </a:outerShdw>
            </a:effectLst>
          </p:spPr>
        </p:pic>
        <p:sp>
          <p:nvSpPr>
            <p:cNvPr id="14" name="向右箭號 13"/>
            <p:cNvSpPr/>
            <p:nvPr/>
          </p:nvSpPr>
          <p:spPr>
            <a:xfrm>
              <a:off x="6897216" y="2896011"/>
              <a:ext cx="518147" cy="309400"/>
            </a:xfrm>
            <a:prstGeom prst="rightArrow">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5605498" y="2883115"/>
              <a:ext cx="1432378" cy="553998"/>
            </a:xfrm>
            <a:prstGeom prst="rect">
              <a:avLst/>
            </a:prstGeom>
          </p:spPr>
          <p:txBody>
            <a:bodyPr wrap="square">
              <a:spAutoFit/>
            </a:bodyPr>
            <a:lstStyle/>
            <a:p>
              <a:pPr>
                <a:spcBef>
                  <a:spcPct val="20000"/>
                </a:spcBef>
                <a:buClr>
                  <a:srgbClr val="FF0000"/>
                </a:buClr>
                <a:buSzPct val="90000"/>
                <a:defRPr/>
              </a:pPr>
              <a:r>
                <a:rPr lang="zh-TW" altLang="en-US" sz="1500" dirty="0">
                  <a:solidFill>
                    <a:schemeClr val="bg1"/>
                  </a:solidFill>
                  <a:effectLst>
                    <a:glow rad="127000">
                      <a:srgbClr val="000066"/>
                    </a:glow>
                  </a:effectLst>
                  <a:latin typeface="標楷體" pitchFamily="65" charset="-120"/>
                  <a:ea typeface="標楷體" pitchFamily="65" charset="-120"/>
                  <a:cs typeface="Arial" charset="0"/>
                </a:rPr>
                <a:t>蘇花公路改善規劃路線</a:t>
              </a:r>
              <a:endParaRPr lang="en-US" altLang="zh-TW" sz="1500" dirty="0">
                <a:solidFill>
                  <a:schemeClr val="bg1"/>
                </a:solidFill>
                <a:effectLst>
                  <a:glow rad="127000">
                    <a:srgbClr val="000066"/>
                  </a:glow>
                </a:effectLst>
                <a:latin typeface="標楷體" pitchFamily="65" charset="-120"/>
                <a:ea typeface="標楷體" pitchFamily="65" charset="-120"/>
                <a:cs typeface="Arial" charset="0"/>
              </a:endParaRPr>
            </a:p>
          </p:txBody>
        </p:sp>
        <p:sp>
          <p:nvSpPr>
            <p:cNvPr id="34" name="矩形 33"/>
            <p:cNvSpPr/>
            <p:nvPr/>
          </p:nvSpPr>
          <p:spPr>
            <a:xfrm>
              <a:off x="5489606" y="4916719"/>
              <a:ext cx="945819" cy="323165"/>
            </a:xfrm>
            <a:prstGeom prst="rect">
              <a:avLst/>
            </a:prstGeom>
          </p:spPr>
          <p:txBody>
            <a:bodyPr wrap="square">
              <a:spAutoFit/>
            </a:bodyPr>
            <a:lstStyle/>
            <a:p>
              <a:pPr>
                <a:spcBef>
                  <a:spcPct val="20000"/>
                </a:spcBef>
                <a:buClr>
                  <a:srgbClr val="FF0000"/>
                </a:buClr>
                <a:buSzPct val="90000"/>
                <a:defRPr/>
              </a:pPr>
              <a:r>
                <a:rPr lang="zh-TW" altLang="en-US" sz="1500" dirty="0" smtClean="0">
                  <a:solidFill>
                    <a:schemeClr val="bg1"/>
                  </a:solidFill>
                  <a:effectLst>
                    <a:glow rad="127000">
                      <a:srgbClr val="000066"/>
                    </a:glow>
                  </a:effectLst>
                  <a:latin typeface="標楷體" pitchFamily="65" charset="-120"/>
                  <a:ea typeface="標楷體" pitchFamily="65" charset="-120"/>
                  <a:cs typeface="Arial" charset="0"/>
                </a:rPr>
                <a:t>縣</a:t>
              </a:r>
              <a:r>
                <a:rPr lang="en-US" altLang="zh-TW" sz="1500" dirty="0" smtClean="0">
                  <a:solidFill>
                    <a:schemeClr val="bg1"/>
                  </a:solidFill>
                  <a:effectLst>
                    <a:glow rad="127000">
                      <a:srgbClr val="000066"/>
                    </a:glow>
                  </a:effectLst>
                  <a:latin typeface="標楷體" pitchFamily="65" charset="-120"/>
                  <a:ea typeface="標楷體" pitchFamily="65" charset="-120"/>
                  <a:cs typeface="Arial" charset="0"/>
                </a:rPr>
                <a:t>193</a:t>
              </a:r>
              <a:r>
                <a:rPr lang="zh-TW" altLang="en-US" sz="1500" dirty="0" smtClean="0">
                  <a:solidFill>
                    <a:schemeClr val="bg1"/>
                  </a:solidFill>
                  <a:effectLst>
                    <a:glow rad="127000">
                      <a:srgbClr val="000066"/>
                    </a:glow>
                  </a:effectLst>
                  <a:latin typeface="標楷體" pitchFamily="65" charset="-120"/>
                  <a:ea typeface="標楷體" pitchFamily="65" charset="-120"/>
                  <a:cs typeface="Arial" charset="0"/>
                </a:rPr>
                <a:t>線</a:t>
              </a:r>
              <a:endParaRPr lang="en-US" altLang="zh-TW" sz="1500" dirty="0">
                <a:solidFill>
                  <a:schemeClr val="bg1"/>
                </a:solidFill>
                <a:effectLst>
                  <a:glow rad="127000">
                    <a:srgbClr val="000066"/>
                  </a:glow>
                </a:effectLst>
                <a:latin typeface="標楷體" pitchFamily="65" charset="-120"/>
                <a:ea typeface="標楷體" pitchFamily="65" charset="-120"/>
                <a:cs typeface="Arial" charset="0"/>
              </a:endParaRPr>
            </a:p>
          </p:txBody>
        </p:sp>
        <p:sp>
          <p:nvSpPr>
            <p:cNvPr id="38" name="向右箭號 37"/>
            <p:cNvSpPr/>
            <p:nvPr/>
          </p:nvSpPr>
          <p:spPr>
            <a:xfrm>
              <a:off x="6321687" y="4930484"/>
              <a:ext cx="369295" cy="309400"/>
            </a:xfrm>
            <a:prstGeom prst="rightArrow">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直角三角形 52"/>
            <p:cNvSpPr/>
            <p:nvPr/>
          </p:nvSpPr>
          <p:spPr>
            <a:xfrm flipH="1">
              <a:off x="6572558" y="3450008"/>
              <a:ext cx="1302074" cy="2272153"/>
            </a:xfrm>
            <a:prstGeom prst="rtTriangl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bwMode="auto">
            <a:xfrm>
              <a:off x="6500211" y="5325111"/>
              <a:ext cx="283069" cy="397051"/>
            </a:xfrm>
            <a:prstGeom prst="roundRect">
              <a:avLst/>
            </a:prstGeom>
            <a:solidFill>
              <a:schemeClr val="bg1">
                <a:lumMod val="50000"/>
                <a:alpha val="70000"/>
              </a:schemeClr>
            </a:solidFill>
            <a:ln w="22225">
              <a:noFill/>
              <a:prstDash val="solid"/>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TW" altLang="en-US">
                <a:latin typeface="標楷體" pitchFamily="65" charset="-120"/>
                <a:ea typeface="標楷體" pitchFamily="65" charset="-120"/>
              </a:endParaRPr>
            </a:p>
          </p:txBody>
        </p:sp>
      </p:grpSp>
      <p:pic>
        <p:nvPicPr>
          <p:cNvPr id="15366" name="Picture 22" descr="C:\Users\Ricky\Desktop\103-041花蓮(縣193線17K~22K)拓寬工程\簡報\PNG\39.png"/>
          <p:cNvPicPr>
            <a:picLocks noChangeAspect="1" noChangeArrowheads="1"/>
          </p:cNvPicPr>
          <p:nvPr/>
        </p:nvPicPr>
        <p:blipFill>
          <a:blip r:embed="rId5"/>
          <a:srcRect/>
          <a:stretch>
            <a:fillRect/>
          </a:stretch>
        </p:blipFill>
        <p:spPr bwMode="auto">
          <a:xfrm>
            <a:off x="8184057" y="300388"/>
            <a:ext cx="1609220" cy="15982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字方塊 19"/>
          <p:cNvSpPr txBox="1">
            <a:spLocks noChangeArrowheads="1"/>
          </p:cNvSpPr>
          <p:nvPr/>
        </p:nvSpPr>
        <p:spPr bwMode="auto">
          <a:xfrm>
            <a:off x="106758" y="1659373"/>
            <a:ext cx="4504795" cy="4937979"/>
          </a:xfrm>
          <a:prstGeom prst="rect">
            <a:avLst/>
          </a:prstGeom>
          <a:noFill/>
          <a:ln w="9525">
            <a:noFill/>
            <a:miter lim="800000"/>
            <a:headEnd/>
            <a:tailEnd/>
          </a:ln>
        </p:spPr>
        <p:txBody>
          <a:bodyPr/>
          <a:lstStyle/>
          <a:p>
            <a:pPr marL="342900" indent="-342900" eaLnBrk="0" hangingPunct="0">
              <a:lnSpc>
                <a:spcPts val="2500"/>
              </a:lnSpc>
              <a:spcBef>
                <a:spcPct val="20000"/>
              </a:spcBef>
              <a:buClr>
                <a:srgbClr val="FF0000"/>
              </a:buClr>
              <a:buSzPct val="90000"/>
              <a:buFont typeface="Wingdings" pitchFamily="2" charset="2"/>
              <a:buChar char="l"/>
            </a:pPr>
            <a:r>
              <a:rPr lang="zh-TW" altLang="zh-TW" sz="1600" dirty="0">
                <a:latin typeface="標楷體" pitchFamily="65" charset="-120"/>
                <a:ea typeface="標楷體" pitchFamily="65" charset="-120"/>
                <a:cs typeface="Arial" charset="0"/>
              </a:rPr>
              <a:t>配合花蓮港務局規劃改善港區聯外道路系統所完成之「花蓮港聯外道路系統工程整體規劃」（</a:t>
            </a:r>
            <a:r>
              <a:rPr lang="en-US" altLang="zh-TW" sz="1600" dirty="0">
                <a:latin typeface="標楷體" pitchFamily="65" charset="-120"/>
                <a:ea typeface="標楷體" pitchFamily="65" charset="-120"/>
                <a:cs typeface="Arial" charset="0"/>
              </a:rPr>
              <a:t>85</a:t>
            </a:r>
            <a:r>
              <a:rPr lang="zh-TW" altLang="zh-TW" sz="1600" dirty="0">
                <a:latin typeface="標楷體" pitchFamily="65" charset="-120"/>
                <a:ea typeface="標楷體" pitchFamily="65" charset="-120"/>
                <a:cs typeface="Arial" charset="0"/>
              </a:rPr>
              <a:t>年</a:t>
            </a:r>
            <a:r>
              <a:rPr lang="en-US" altLang="zh-TW" sz="1600" dirty="0">
                <a:latin typeface="標楷體" pitchFamily="65" charset="-120"/>
                <a:ea typeface="標楷體" pitchFamily="65" charset="-120"/>
                <a:cs typeface="Arial" charset="0"/>
              </a:rPr>
              <a:t>9</a:t>
            </a:r>
            <a:r>
              <a:rPr lang="zh-TW" altLang="zh-TW" sz="1600" dirty="0">
                <a:latin typeface="標楷體" pitchFamily="65" charset="-120"/>
                <a:ea typeface="標楷體" pitchFamily="65" charset="-120"/>
                <a:cs typeface="Arial" charset="0"/>
              </a:rPr>
              <a:t>月）中有關縣道</a:t>
            </a:r>
            <a:r>
              <a:rPr lang="en-US" altLang="zh-TW" sz="1600" dirty="0">
                <a:latin typeface="標楷體" pitchFamily="65" charset="-120"/>
                <a:ea typeface="標楷體" pitchFamily="65" charset="-120"/>
                <a:cs typeface="Arial" charset="0"/>
              </a:rPr>
              <a:t>193</a:t>
            </a:r>
            <a:r>
              <a:rPr lang="zh-TW" altLang="zh-TW" sz="1600" dirty="0">
                <a:latin typeface="標楷體" pitchFamily="65" charset="-120"/>
                <a:ea typeface="標楷體" pitchFamily="65" charset="-120"/>
                <a:cs typeface="Arial" charset="0"/>
              </a:rPr>
              <a:t>線（三棧</a:t>
            </a:r>
            <a:r>
              <a:rPr lang="en-US" altLang="zh-TW" sz="1600" dirty="0">
                <a:latin typeface="標楷體" pitchFamily="65" charset="-120"/>
                <a:ea typeface="標楷體" pitchFamily="65" charset="-120"/>
                <a:cs typeface="Arial" charset="0"/>
              </a:rPr>
              <a:t>-</a:t>
            </a:r>
            <a:r>
              <a:rPr lang="zh-TW" altLang="zh-TW" sz="1600" dirty="0">
                <a:latin typeface="標楷體" pitchFamily="65" charset="-120"/>
                <a:ea typeface="標楷體" pitchFamily="65" charset="-120"/>
                <a:cs typeface="Arial" charset="0"/>
              </a:rPr>
              <a:t>光華）之拓寬改善計畫，依「生活圈道路交通系統建設計畫</a:t>
            </a:r>
            <a:r>
              <a:rPr lang="en-US" altLang="zh-TW" sz="1600" dirty="0">
                <a:latin typeface="標楷體" pitchFamily="65" charset="-120"/>
                <a:ea typeface="標楷體" pitchFamily="65" charset="-120"/>
                <a:cs typeface="Arial" charset="0"/>
              </a:rPr>
              <a:t>(</a:t>
            </a:r>
            <a:r>
              <a:rPr lang="zh-TW" altLang="zh-TW" sz="1600" dirty="0">
                <a:latin typeface="標楷體" pitchFamily="65" charset="-120"/>
                <a:ea typeface="標楷體" pitchFamily="65" charset="-120"/>
                <a:cs typeface="Arial" charset="0"/>
              </a:rPr>
              <a:t>公路系統</a:t>
            </a:r>
            <a:r>
              <a:rPr lang="en-US" altLang="zh-TW" sz="1600" dirty="0">
                <a:latin typeface="標楷體" pitchFamily="65" charset="-120"/>
                <a:ea typeface="標楷體" pitchFamily="65" charset="-120"/>
                <a:cs typeface="Arial" charset="0"/>
              </a:rPr>
              <a:t>)</a:t>
            </a:r>
            <a:r>
              <a:rPr lang="zh-TW" altLang="zh-TW" sz="1600" dirty="0">
                <a:latin typeface="標楷體" pitchFamily="65" charset="-120"/>
                <a:ea typeface="標楷體" pitchFamily="65" charset="-120"/>
                <a:cs typeface="Arial" charset="0"/>
              </a:rPr>
              <a:t>之重大建設辦理」。</a:t>
            </a:r>
            <a:endParaRPr lang="en-US" altLang="zh-TW" sz="1600" dirty="0">
              <a:latin typeface="標楷體" pitchFamily="65" charset="-120"/>
              <a:ea typeface="標楷體" pitchFamily="65" charset="-120"/>
              <a:cs typeface="Arial" charset="0"/>
            </a:endParaRPr>
          </a:p>
          <a:p>
            <a:pPr marL="342900" indent="-342900" eaLnBrk="0" hangingPunct="0">
              <a:lnSpc>
                <a:spcPts val="2500"/>
              </a:lnSpc>
              <a:spcBef>
                <a:spcPct val="20000"/>
              </a:spcBef>
              <a:buClr>
                <a:srgbClr val="FF0000"/>
              </a:buClr>
              <a:buSzPct val="90000"/>
              <a:buFont typeface="Wingdings" pitchFamily="2" charset="2"/>
              <a:buChar char="l"/>
            </a:pPr>
            <a:r>
              <a:rPr lang="zh-TW" altLang="en-US" sz="1600" dirty="0" smtClean="0">
                <a:latin typeface="標楷體" pitchFamily="65" charset="-120"/>
                <a:ea typeface="標楷體" pitchFamily="65" charset="-120"/>
                <a:cs typeface="Arial" charset="0"/>
              </a:rPr>
              <a:t>南下</a:t>
            </a:r>
            <a:r>
              <a:rPr lang="zh-TW" altLang="en-US" sz="1600" dirty="0">
                <a:latin typeface="標楷體" pitchFamily="65" charset="-120"/>
                <a:ea typeface="標楷體" pitchFamily="65" charset="-120"/>
                <a:cs typeface="Arial" charset="0"/>
              </a:rPr>
              <a:t>車流免經過市區直接由本拓寬路段銜接省道台</a:t>
            </a:r>
            <a:r>
              <a:rPr lang="en-US" altLang="zh-TW" sz="1600" dirty="0">
                <a:latin typeface="標楷體" pitchFamily="65" charset="-120"/>
                <a:ea typeface="標楷體" pitchFamily="65" charset="-120"/>
                <a:cs typeface="Arial" charset="0"/>
              </a:rPr>
              <a:t>11</a:t>
            </a:r>
            <a:r>
              <a:rPr lang="zh-TW" altLang="en-US" sz="1600" dirty="0">
                <a:latin typeface="標楷體" pitchFamily="65" charset="-120"/>
                <a:ea typeface="標楷體" pitchFamily="65" charset="-120"/>
                <a:cs typeface="Arial" charset="0"/>
              </a:rPr>
              <a:t>線進入東部海岸國家風景區，或經由省道台</a:t>
            </a:r>
            <a:r>
              <a:rPr lang="en-US" altLang="zh-TW" sz="1600" dirty="0">
                <a:latin typeface="標楷體" pitchFamily="65" charset="-120"/>
                <a:ea typeface="標楷體" pitchFamily="65" charset="-120"/>
                <a:cs typeface="Arial" charset="0"/>
              </a:rPr>
              <a:t>11</a:t>
            </a:r>
            <a:r>
              <a:rPr lang="zh-TW" altLang="en-US" sz="1600" dirty="0">
                <a:latin typeface="標楷體" pitchFamily="65" charset="-120"/>
                <a:ea typeface="標楷體" pitchFamily="65" charset="-120"/>
                <a:cs typeface="Arial" charset="0"/>
              </a:rPr>
              <a:t>丙線接台</a:t>
            </a:r>
            <a:r>
              <a:rPr lang="en-US" altLang="zh-TW" sz="1600" dirty="0">
                <a:latin typeface="標楷體" pitchFamily="65" charset="-120"/>
                <a:ea typeface="標楷體" pitchFamily="65" charset="-120"/>
                <a:cs typeface="Arial" charset="0"/>
              </a:rPr>
              <a:t>9</a:t>
            </a:r>
            <a:r>
              <a:rPr lang="zh-TW" altLang="en-US" sz="1600" dirty="0">
                <a:latin typeface="標楷體" pitchFamily="65" charset="-120"/>
                <a:ea typeface="標楷體" pitchFamily="65" charset="-120"/>
                <a:cs typeface="Arial" charset="0"/>
              </a:rPr>
              <a:t>線進入花東縱谷國家風景區，或繼續沿</a:t>
            </a:r>
            <a:r>
              <a:rPr lang="en-US" altLang="zh-TW" sz="1600" dirty="0">
                <a:latin typeface="標楷體" pitchFamily="65" charset="-120"/>
                <a:ea typeface="標楷體" pitchFamily="65" charset="-120"/>
                <a:cs typeface="Arial" charset="0"/>
              </a:rPr>
              <a:t>193</a:t>
            </a:r>
            <a:r>
              <a:rPr lang="zh-TW" altLang="en-US" sz="1600" dirty="0">
                <a:latin typeface="標楷體" pitchFamily="65" charset="-120"/>
                <a:ea typeface="標楷體" pitchFamily="65" charset="-120"/>
                <a:cs typeface="Arial" charset="0"/>
              </a:rPr>
              <a:t>線南下至玉里前往安通溫泉。</a:t>
            </a:r>
            <a:endParaRPr lang="en-US" altLang="zh-TW" sz="1600" dirty="0">
              <a:latin typeface="標楷體" pitchFamily="65" charset="-120"/>
              <a:ea typeface="標楷體" pitchFamily="65" charset="-120"/>
              <a:cs typeface="Arial" charset="0"/>
            </a:endParaRPr>
          </a:p>
          <a:p>
            <a:pPr marL="342900" indent="-342900" eaLnBrk="0" hangingPunct="0">
              <a:lnSpc>
                <a:spcPts val="2500"/>
              </a:lnSpc>
              <a:spcBef>
                <a:spcPct val="20000"/>
              </a:spcBef>
              <a:buClr>
                <a:srgbClr val="FF0000"/>
              </a:buClr>
              <a:buSzPct val="90000"/>
              <a:buFont typeface="Wingdings" pitchFamily="2" charset="2"/>
              <a:buChar char="l"/>
            </a:pPr>
            <a:r>
              <a:rPr lang="zh-TW" altLang="en-US" sz="1600" dirty="0">
                <a:latin typeface="標楷體" pitchFamily="65" charset="-120"/>
                <a:ea typeface="標楷體" pitchFamily="65" charset="-120"/>
                <a:cs typeface="Arial" charset="0"/>
              </a:rPr>
              <a:t>北上車流可經由本拓寬路段銜接海岸路，經由七星潭高架橋前往七星潭風景區或繼續前往太魯閣國家公園，極具觀光</a:t>
            </a:r>
            <a:r>
              <a:rPr lang="zh-TW" altLang="en-US" sz="1600" dirty="0" smtClean="0">
                <a:latin typeface="標楷體" pitchFamily="65" charset="-120"/>
                <a:ea typeface="標楷體" pitchFamily="65" charset="-120"/>
                <a:cs typeface="Arial" charset="0"/>
              </a:rPr>
              <a:t>效益</a:t>
            </a:r>
            <a:endParaRPr lang="en-US" altLang="zh-TW" sz="1600" dirty="0" smtClean="0">
              <a:latin typeface="標楷體" pitchFamily="65" charset="-120"/>
              <a:ea typeface="標楷體" pitchFamily="65" charset="-120"/>
              <a:cs typeface="Arial" charset="0"/>
            </a:endParaRPr>
          </a:p>
        </p:txBody>
      </p:sp>
      <p:pic>
        <p:nvPicPr>
          <p:cNvPr id="16390" name="Picture 22" descr="C:\Users\Ricky\Desktop\103-041花蓮(縣193線17K~22K)拓寬工程\簡報\PNG\39.png"/>
          <p:cNvPicPr>
            <a:picLocks noChangeAspect="1" noChangeArrowheads="1"/>
          </p:cNvPicPr>
          <p:nvPr/>
        </p:nvPicPr>
        <p:blipFill>
          <a:blip r:embed="rId2"/>
          <a:srcRect/>
          <a:stretch>
            <a:fillRect/>
          </a:stretch>
        </p:blipFill>
        <p:spPr bwMode="auto">
          <a:xfrm>
            <a:off x="8049344" y="223068"/>
            <a:ext cx="1512168" cy="1501872"/>
          </a:xfrm>
          <a:prstGeom prst="rect">
            <a:avLst/>
          </a:prstGeom>
          <a:noFill/>
          <a:ln w="9525">
            <a:noFill/>
            <a:miter lim="800000"/>
            <a:headEnd/>
            <a:tailEnd/>
          </a:ln>
        </p:spPr>
      </p:pic>
      <p:sp>
        <p:nvSpPr>
          <p:cNvPr id="8" name="投影片編號版面配置區 1"/>
          <p:cNvSpPr>
            <a:spLocks noGrp="1"/>
          </p:cNvSpPr>
          <p:nvPr>
            <p:ph type="sldNum" sz="quarter" idx="18"/>
          </p:nvPr>
        </p:nvSpPr>
        <p:spPr>
          <a:xfrm>
            <a:off x="9345488" y="6481018"/>
            <a:ext cx="560388" cy="260350"/>
          </a:xfrm>
        </p:spPr>
        <p:txBody>
          <a:bodyPr/>
          <a:lstStyle/>
          <a:p>
            <a:pPr>
              <a:defRPr/>
            </a:pPr>
            <a:fld id="{E2DF720C-EF20-4938-9E33-22E35F01B728}" type="slidenum">
              <a:rPr lang="zh-TW" altLang="en-US" smtClean="0">
                <a:latin typeface="Adobe 繁黑體 Std B" panose="020B0700000000000000" pitchFamily="34" charset="-120"/>
                <a:ea typeface="Adobe 繁黑體 Std B" panose="020B0700000000000000" pitchFamily="34" charset="-120"/>
              </a:rPr>
              <a:pPr>
                <a:defRPr/>
              </a:pPr>
              <a:t>3</a:t>
            </a:fld>
            <a:endParaRPr lang="zh-TW" altLang="en-US" dirty="0">
              <a:latin typeface="Adobe 繁黑體 Std B" panose="020B0700000000000000" pitchFamily="34" charset="-120"/>
              <a:ea typeface="Adobe 繁黑體 Std B" panose="020B0700000000000000" pitchFamily="34" charset="-120"/>
            </a:endParaRPr>
          </a:p>
        </p:txBody>
      </p:sp>
      <p:sp>
        <p:nvSpPr>
          <p:cNvPr id="12"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a:solidFill>
                  <a:srgbClr val="003399"/>
                </a:solidFill>
                <a:latin typeface="標楷體" pitchFamily="65"/>
                <a:ea typeface="標楷體" pitchFamily="65"/>
                <a:cs typeface="Times New Roman" pitchFamily="18"/>
              </a:rPr>
              <a:t>一</a:t>
            </a:r>
            <a:r>
              <a:rPr lang="zh-TW" altLang="zh-TW" sz="3200" b="1" dirty="0">
                <a:solidFill>
                  <a:srgbClr val="003399"/>
                </a:solidFill>
                <a:latin typeface="標楷體" pitchFamily="65"/>
                <a:ea typeface="標楷體" pitchFamily="65"/>
                <a:cs typeface="Times New Roman" pitchFamily="18"/>
              </a:rPr>
              <a:t>、</a:t>
            </a:r>
            <a:r>
              <a:rPr lang="zh-TW" altLang="en-US" sz="3200" b="1" dirty="0">
                <a:solidFill>
                  <a:srgbClr val="003399"/>
                </a:solidFill>
                <a:latin typeface="標楷體" pitchFamily="65"/>
                <a:ea typeface="標楷體" pitchFamily="65"/>
                <a:cs typeface="Times New Roman" pitchFamily="18"/>
              </a:rPr>
              <a:t>計畫</a:t>
            </a:r>
            <a:r>
              <a:rPr lang="zh-TW" altLang="en-US" sz="3200" b="1" dirty="0" smtClean="0">
                <a:solidFill>
                  <a:srgbClr val="003399"/>
                </a:solidFill>
                <a:latin typeface="標楷體" pitchFamily="65"/>
                <a:ea typeface="標楷體" pitchFamily="65"/>
                <a:cs typeface="Times New Roman" pitchFamily="18"/>
              </a:rPr>
              <a:t>緣起說明</a:t>
            </a:r>
            <a:endParaRPr lang="en-US" altLang="zh-TW" sz="3200" b="1" dirty="0">
              <a:solidFill>
                <a:srgbClr val="003399"/>
              </a:solidFill>
              <a:latin typeface="標楷體" pitchFamily="65"/>
              <a:ea typeface="標楷體" pitchFamily="65"/>
              <a:cs typeface="Times New Roman" pitchFamily="18"/>
            </a:endParaRPr>
          </a:p>
        </p:txBody>
      </p:sp>
      <p:pic>
        <p:nvPicPr>
          <p:cNvPr id="4" name="圖片 3"/>
          <p:cNvPicPr>
            <a:picLocks noChangeAspect="1"/>
          </p:cNvPicPr>
          <p:nvPr/>
        </p:nvPicPr>
        <p:blipFill>
          <a:blip r:embed="rId3"/>
          <a:stretch>
            <a:fillRect/>
          </a:stretch>
        </p:blipFill>
        <p:spPr>
          <a:xfrm>
            <a:off x="4858246" y="1848609"/>
            <a:ext cx="4775273" cy="4244687"/>
          </a:xfrm>
          <a:prstGeom prst="rect">
            <a:avLst/>
          </a:prstGeom>
        </p:spPr>
      </p:pic>
      <p:sp>
        <p:nvSpPr>
          <p:cNvPr id="5" name="矩形 4"/>
          <p:cNvSpPr/>
          <p:nvPr/>
        </p:nvSpPr>
        <p:spPr>
          <a:xfrm>
            <a:off x="416496" y="1040818"/>
            <a:ext cx="5203669" cy="461665"/>
          </a:xfrm>
          <a:prstGeom prst="rect">
            <a:avLst/>
          </a:prstGeom>
        </p:spPr>
        <p:txBody>
          <a:bodyPr wrap="none">
            <a:spAutoFit/>
          </a:bodyPr>
          <a:lstStyle/>
          <a:p>
            <a:r>
              <a:rPr lang="zh-TW" altLang="zh-TW"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本</a:t>
            </a:r>
            <a:r>
              <a:rPr lang="zh-TW" altLang="zh-TW" sz="2400" kern="100" dirty="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計畫係屬中央已核定跨域整合計畫</a:t>
            </a:r>
            <a:endParaRPr lang="zh-TW" altLang="en-US" sz="2400" dirty="0">
              <a:solidFill>
                <a:srgbClr val="0000CC"/>
              </a:solidFill>
              <a:latin typeface="Adobe 楷体 Std R" panose="02020400000000000000" pitchFamily="18" charset="-128"/>
              <a:ea typeface="Adobe 楷体 Std R" panose="02020400000000000000" pitchFamily="18" charset="-128"/>
            </a:endParaRPr>
          </a:p>
        </p:txBody>
      </p:sp>
      <p:sp>
        <p:nvSpPr>
          <p:cNvPr id="2" name="圓角矩形 1"/>
          <p:cNvSpPr/>
          <p:nvPr/>
        </p:nvSpPr>
        <p:spPr>
          <a:xfrm>
            <a:off x="6609184" y="4775623"/>
            <a:ext cx="2448272" cy="1314813"/>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488" y="6481911"/>
            <a:ext cx="560388" cy="260350"/>
          </a:xfrm>
        </p:spPr>
        <p:txBody>
          <a:bodyPr/>
          <a:lstStyle/>
          <a:p>
            <a:pPr>
              <a:defRPr/>
            </a:pPr>
            <a:fld id="{61CC3497-EE36-4665-8EBE-1DAAC3591AB2}" type="slidenum">
              <a:rPr lang="zh-TW" altLang="en-US" smtClean="0"/>
              <a:pPr>
                <a:defRPr/>
              </a:pPr>
              <a:t>4</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a:solidFill>
                  <a:srgbClr val="003399"/>
                </a:solidFill>
                <a:latin typeface="標楷體" pitchFamily="65"/>
                <a:ea typeface="標楷體" pitchFamily="65"/>
                <a:cs typeface="Times New Roman" pitchFamily="18"/>
              </a:rPr>
              <a:t>一</a:t>
            </a:r>
            <a:r>
              <a:rPr lang="zh-TW" altLang="zh-TW" sz="3200" b="1" dirty="0">
                <a:solidFill>
                  <a:srgbClr val="003399"/>
                </a:solidFill>
                <a:latin typeface="標楷體" pitchFamily="65"/>
                <a:ea typeface="標楷體" pitchFamily="65"/>
                <a:cs typeface="Times New Roman" pitchFamily="18"/>
              </a:rPr>
              <a:t>、</a:t>
            </a:r>
            <a:r>
              <a:rPr lang="zh-TW" altLang="en-US" sz="3200" b="1" dirty="0">
                <a:solidFill>
                  <a:srgbClr val="003399"/>
                </a:solidFill>
                <a:latin typeface="標楷體" pitchFamily="65"/>
                <a:ea typeface="標楷體" pitchFamily="65"/>
                <a:cs typeface="Times New Roman" pitchFamily="18"/>
              </a:rPr>
              <a:t>計畫</a:t>
            </a:r>
            <a:r>
              <a:rPr lang="zh-TW" altLang="en-US" sz="3200" b="1" dirty="0" smtClean="0">
                <a:solidFill>
                  <a:srgbClr val="003399"/>
                </a:solidFill>
                <a:latin typeface="標楷體" pitchFamily="65"/>
                <a:ea typeface="標楷體" pitchFamily="65"/>
                <a:cs typeface="Times New Roman" pitchFamily="18"/>
              </a:rPr>
              <a:t>緣起說明</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176089" y="983441"/>
            <a:ext cx="4032448" cy="461665"/>
          </a:xfrm>
          <a:prstGeom prst="rect">
            <a:avLst/>
          </a:prstGeom>
        </p:spPr>
        <p:txBody>
          <a:bodyPr wrap="square">
            <a:spAutoFit/>
          </a:bodyPr>
          <a:lstStyle/>
          <a:p>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本</a:t>
            </a:r>
            <a:r>
              <a:rPr lang="zh-TW" altLang="en-US" sz="2400"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計畫已完成之各先期</a:t>
            </a:r>
            <a:r>
              <a:rPr lang="zh-TW" altLang="en-US"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作業</a:t>
            </a:r>
            <a:r>
              <a:rPr lang="en-US" altLang="zh-TW" sz="2400"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p>
        </p:txBody>
      </p:sp>
      <p:pic>
        <p:nvPicPr>
          <p:cNvPr id="6" name="圖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519" y="1180962"/>
            <a:ext cx="4104456" cy="232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365514" y="3287893"/>
            <a:ext cx="3744416" cy="369332"/>
          </a:xfrm>
          <a:prstGeom prst="rect">
            <a:avLst/>
          </a:prstGeom>
        </p:spPr>
        <p:txBody>
          <a:bodyPr wrap="square">
            <a:spAutoFit/>
          </a:bodyPr>
          <a:lstStyle/>
          <a:p>
            <a:r>
              <a:rPr lang="zh-TW" altLang="en-US"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２</a:t>
            </a:r>
            <a:r>
              <a:rPr lang="en-US" altLang="zh-TW"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設計規劃已完成</a:t>
            </a:r>
            <a:endParaRPr lang="en-US" altLang="zh-TW"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矩形 8"/>
          <p:cNvSpPr/>
          <p:nvPr/>
        </p:nvSpPr>
        <p:spPr>
          <a:xfrm>
            <a:off x="381091" y="1991742"/>
            <a:ext cx="4499901" cy="1077218"/>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本計畫於</a:t>
            </a:r>
            <a:r>
              <a:rPr lang="en-US" altLang="zh-TW" sz="1600" dirty="0">
                <a:latin typeface="標楷體" panose="03000509000000000000" pitchFamily="65" charset="-120"/>
                <a:ea typeface="標楷體" panose="03000509000000000000" pitchFamily="65" charset="-120"/>
              </a:rPr>
              <a:t>104</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8</a:t>
            </a:r>
            <a:r>
              <a:rPr lang="zh-TW" altLang="en-US" sz="1600" dirty="0">
                <a:latin typeface="標楷體" panose="03000509000000000000" pitchFamily="65" charset="-120"/>
                <a:ea typeface="標楷體" panose="03000509000000000000" pitchFamily="65" charset="-120"/>
              </a:rPr>
              <a:t>月至</a:t>
            </a:r>
            <a:r>
              <a:rPr lang="en-US" altLang="zh-TW" sz="1600" dirty="0">
                <a:latin typeface="標楷體" panose="03000509000000000000" pitchFamily="65" charset="-120"/>
                <a:ea typeface="標楷體" panose="03000509000000000000" pitchFamily="65" charset="-120"/>
              </a:rPr>
              <a:t>12</a:t>
            </a:r>
            <a:r>
              <a:rPr lang="zh-TW" altLang="en-US" sz="1600" dirty="0">
                <a:latin typeface="標楷體" panose="03000509000000000000" pitchFamily="65" charset="-120"/>
                <a:ea typeface="標楷體" panose="03000509000000000000" pitchFamily="65" charset="-120"/>
              </a:rPr>
              <a:t>月期間已辦理全線</a:t>
            </a:r>
            <a:r>
              <a:rPr lang="en-US" altLang="zh-TW" sz="1600" dirty="0">
                <a:latin typeface="標楷體" panose="03000509000000000000" pitchFamily="65" charset="-120"/>
                <a:ea typeface="標楷體" panose="03000509000000000000" pitchFamily="65" charset="-120"/>
              </a:rPr>
              <a:t>193</a:t>
            </a:r>
            <a:r>
              <a:rPr lang="zh-TW" altLang="en-US" sz="1600" dirty="0">
                <a:latin typeface="標楷體" panose="03000509000000000000" pitchFamily="65" charset="-120"/>
                <a:ea typeface="標楷體" panose="03000509000000000000" pitchFamily="65" charset="-120"/>
              </a:rPr>
              <a:t>線</a:t>
            </a:r>
            <a:r>
              <a:rPr lang="en-US" altLang="zh-TW" sz="1600" dirty="0">
                <a:latin typeface="標楷體" panose="03000509000000000000" pitchFamily="65" charset="-120"/>
                <a:ea typeface="標楷體" panose="03000509000000000000" pitchFamily="65" charset="-120"/>
              </a:rPr>
              <a:t>17K+300</a:t>
            </a:r>
            <a:r>
              <a:rPr lang="zh-TW" altLang="en-US" sz="1600" dirty="0">
                <a:latin typeface="標楷體" panose="03000509000000000000" pitchFamily="65" charset="-120"/>
                <a:ea typeface="標楷體" panose="03000509000000000000" pitchFamily="65" charset="-120"/>
              </a:rPr>
              <a:t>至</a:t>
            </a:r>
            <a:r>
              <a:rPr lang="en-US" altLang="zh-TW" sz="1600" dirty="0">
                <a:latin typeface="標楷體" panose="03000509000000000000" pitchFamily="65" charset="-120"/>
                <a:ea typeface="標楷體" panose="03000509000000000000" pitchFamily="65" charset="-120"/>
              </a:rPr>
              <a:t>22K+500(</a:t>
            </a:r>
            <a:r>
              <a:rPr lang="zh-TW" altLang="en-US" sz="1600" dirty="0">
                <a:latin typeface="標楷體" panose="03000509000000000000" pitchFamily="65" charset="-120"/>
                <a:ea typeface="標楷體" panose="03000509000000000000" pitchFamily="65" charset="-120"/>
              </a:rPr>
              <a:t>南濱公園前方至花蓮大橋</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用地取得地方說明會，周遭居民熱忱期待交通改善提昇生活品質。</a:t>
            </a:r>
          </a:p>
        </p:txBody>
      </p:sp>
      <p:sp>
        <p:nvSpPr>
          <p:cNvPr id="10" name="矩形 9"/>
          <p:cNvSpPr/>
          <p:nvPr/>
        </p:nvSpPr>
        <p:spPr>
          <a:xfrm>
            <a:off x="357518" y="5231397"/>
            <a:ext cx="4523474" cy="369332"/>
          </a:xfrm>
          <a:prstGeom prst="rect">
            <a:avLst/>
          </a:prstGeom>
        </p:spPr>
        <p:txBody>
          <a:bodyPr wrap="square">
            <a:spAutoFit/>
          </a:bodyPr>
          <a:lstStyle/>
          <a:p>
            <a:r>
              <a:rPr lang="zh-TW" altLang="en-US"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３</a:t>
            </a:r>
            <a:r>
              <a:rPr lang="en-US" altLang="zh-TW"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kern="100" dirty="0" smtClean="0">
                <a:solidFill>
                  <a:srgbClr val="0000CC"/>
                </a:solidFill>
                <a:latin typeface="標楷體" panose="03000509000000000000" pitchFamily="65" charset="-120"/>
                <a:ea typeface="標楷體" panose="03000509000000000000" pitchFamily="65" charset="-120"/>
                <a:cs typeface="Times New Roman" panose="02020603050405020304" pitchFamily="18" charset="0"/>
              </a:rPr>
              <a:t>通過環境影響現況差異分析及對策檢討</a:t>
            </a:r>
            <a:endParaRPr lang="zh-TW" altLang="en-US"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矩形 11"/>
          <p:cNvSpPr/>
          <p:nvPr/>
        </p:nvSpPr>
        <p:spPr>
          <a:xfrm>
            <a:off x="381091" y="3689737"/>
            <a:ext cx="4499901" cy="1323439"/>
          </a:xfrm>
          <a:prstGeom prst="rect">
            <a:avLst/>
          </a:prstGeom>
        </p:spPr>
        <p:txBody>
          <a:bodyPr wrap="square">
            <a:spAutoFit/>
          </a:bodyPr>
          <a:lstStyle/>
          <a:p>
            <a:r>
              <a:rPr lang="en-US" altLang="zh-TW" sz="1600" dirty="0">
                <a:latin typeface="標楷體" panose="03000509000000000000" pitchFamily="65" charset="-120"/>
                <a:ea typeface="標楷體" panose="03000509000000000000" pitchFamily="65" charset="-120"/>
              </a:rPr>
              <a:t>102</a:t>
            </a:r>
            <a:r>
              <a:rPr lang="zh-TW" altLang="zh-TW" sz="1600" dirty="0">
                <a:latin typeface="標楷體" panose="03000509000000000000" pitchFamily="65" charset="-120"/>
                <a:ea typeface="標楷體" panose="03000509000000000000" pitchFamily="65" charset="-120"/>
              </a:rPr>
              <a:t>年已完成｢生活圈道路交通系統建設計畫（公路系統）縣</a:t>
            </a:r>
            <a:r>
              <a:rPr lang="en-US" altLang="zh-TW" sz="1600" dirty="0">
                <a:latin typeface="標楷體" panose="03000509000000000000" pitchFamily="65" charset="-120"/>
                <a:ea typeface="標楷體" panose="03000509000000000000" pitchFamily="65" charset="-120"/>
              </a:rPr>
              <a:t>193</a:t>
            </a:r>
            <a:r>
              <a:rPr lang="zh-TW" altLang="zh-TW" sz="1600" dirty="0">
                <a:latin typeface="標楷體" panose="03000509000000000000" pitchFamily="65" charset="-120"/>
                <a:ea typeface="標楷體" panose="03000509000000000000" pitchFamily="65" charset="-120"/>
              </a:rPr>
              <a:t>線</a:t>
            </a:r>
            <a:r>
              <a:rPr lang="en-US" altLang="zh-TW" sz="1600" dirty="0">
                <a:latin typeface="標楷體" panose="03000509000000000000" pitchFamily="65" charset="-120"/>
                <a:ea typeface="標楷體" panose="03000509000000000000" pitchFamily="65" charset="-120"/>
              </a:rPr>
              <a:t>17k+500~22k+500</a:t>
            </a:r>
            <a:r>
              <a:rPr lang="zh-TW" altLang="zh-TW" sz="1600" dirty="0">
                <a:latin typeface="標楷體" panose="03000509000000000000" pitchFamily="65" charset="-120"/>
                <a:ea typeface="標楷體" panose="03000509000000000000" pitchFamily="65" charset="-120"/>
              </a:rPr>
              <a:t>（南濱至花蓮大橋段）路段拓寬工程可行性評估報告」，</a:t>
            </a:r>
            <a:r>
              <a:rPr lang="en-US" altLang="zh-TW" sz="1600" dirty="0">
                <a:latin typeface="標楷體" panose="03000509000000000000" pitchFamily="65" charset="-120"/>
                <a:ea typeface="標楷體" panose="03000509000000000000" pitchFamily="65" charset="-120"/>
              </a:rPr>
              <a:t>103</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月完成全線道縣</a:t>
            </a:r>
            <a:r>
              <a:rPr lang="en-US" altLang="zh-TW" sz="1600" dirty="0">
                <a:latin typeface="標楷體" panose="03000509000000000000" pitchFamily="65" charset="-120"/>
                <a:ea typeface="標楷體" panose="03000509000000000000" pitchFamily="65" charset="-120"/>
              </a:rPr>
              <a:t>193</a:t>
            </a:r>
            <a:r>
              <a:rPr lang="zh-TW" altLang="zh-TW" sz="1600" dirty="0">
                <a:latin typeface="標楷體" panose="03000509000000000000" pitchFamily="65" charset="-120"/>
                <a:ea typeface="標楷體" panose="03000509000000000000" pitchFamily="65" charset="-120"/>
              </a:rPr>
              <a:t>線</a:t>
            </a:r>
            <a:r>
              <a:rPr lang="en-US" altLang="zh-TW" sz="1600" dirty="0">
                <a:latin typeface="標楷體" panose="03000509000000000000" pitchFamily="65" charset="-120"/>
                <a:ea typeface="標楷體" panose="03000509000000000000" pitchFamily="65" charset="-120"/>
              </a:rPr>
              <a:t>17K+300~22K+500</a:t>
            </a:r>
            <a:r>
              <a:rPr lang="zh-TW" altLang="zh-TW" sz="1600" dirty="0">
                <a:latin typeface="標楷體" panose="03000509000000000000" pitchFamily="65" charset="-120"/>
                <a:ea typeface="標楷體" panose="03000509000000000000" pitchFamily="65" charset="-120"/>
              </a:rPr>
              <a:t>（南濱至花蓮大橋段）路段路拓寬計畫設計書圖。</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11" b="53546"/>
          <a:stretch/>
        </p:blipFill>
        <p:spPr bwMode="auto">
          <a:xfrm>
            <a:off x="5220519" y="3857848"/>
            <a:ext cx="4104456" cy="26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381091" y="5622339"/>
            <a:ext cx="4499901" cy="584775"/>
          </a:xfrm>
          <a:prstGeom prst="rect">
            <a:avLst/>
          </a:prstGeom>
        </p:spPr>
        <p:txBody>
          <a:bodyPr wrap="square">
            <a:spAutoFit/>
          </a:bodyPr>
          <a:lstStyle/>
          <a:p>
            <a:r>
              <a:rPr lang="en-US" altLang="zh-TW" sz="1600" dirty="0" smtClean="0">
                <a:latin typeface="標楷體" panose="03000509000000000000" pitchFamily="65" charset="-120"/>
                <a:ea typeface="標楷體" panose="03000509000000000000" pitchFamily="65" charset="-120"/>
              </a:rPr>
              <a:t>17K+300~22K+500</a:t>
            </a: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環境影響現況差異分析及對策檢討</a:t>
            </a:r>
            <a:r>
              <a:rPr lang="zh-TW" altLang="zh-TW" sz="1600" dirty="0" smtClean="0">
                <a:latin typeface="標楷體" panose="03000509000000000000" pitchFamily="65" charset="-120"/>
                <a:ea typeface="標楷體" panose="03000509000000000000" pitchFamily="65" charset="-120"/>
              </a:rPr>
              <a:t>於</a:t>
            </a:r>
            <a:r>
              <a:rPr lang="en-US" altLang="zh-TW" sz="1600" dirty="0">
                <a:latin typeface="標楷體" panose="03000509000000000000" pitchFamily="65" charset="-120"/>
                <a:ea typeface="標楷體" panose="03000509000000000000" pitchFamily="65" charset="-120"/>
              </a:rPr>
              <a:t>105</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10</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3</a:t>
            </a:r>
            <a:r>
              <a:rPr lang="zh-TW" altLang="zh-TW" sz="1600" dirty="0" smtClean="0">
                <a:latin typeface="標楷體" panose="03000509000000000000" pitchFamily="65" charset="-120"/>
                <a:ea typeface="標楷體" panose="03000509000000000000" pitchFamily="65" charset="-120"/>
              </a:rPr>
              <a:t>日通過。</a:t>
            </a:r>
            <a:endParaRPr lang="zh-TW" altLang="zh-TW" sz="1600" dirty="0">
              <a:latin typeface="標楷體" panose="03000509000000000000" pitchFamily="65" charset="-120"/>
              <a:ea typeface="標楷體" panose="03000509000000000000" pitchFamily="65" charset="-120"/>
            </a:endParaRPr>
          </a:p>
        </p:txBody>
      </p:sp>
      <p:sp>
        <p:nvSpPr>
          <p:cNvPr id="5" name="矩形 4"/>
          <p:cNvSpPr/>
          <p:nvPr/>
        </p:nvSpPr>
        <p:spPr>
          <a:xfrm>
            <a:off x="403375" y="1628800"/>
            <a:ext cx="2723823" cy="369332"/>
          </a:xfrm>
          <a:prstGeom prst="rect">
            <a:avLst/>
          </a:prstGeom>
        </p:spPr>
        <p:txBody>
          <a:bodyPr wrap="none">
            <a:spAutoFit/>
          </a:bodyPr>
          <a:lstStyle/>
          <a:p>
            <a:r>
              <a:rPr lang="en-US" altLang="zh-TW"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已辦理</a:t>
            </a:r>
            <a:r>
              <a:rPr lang="zh-TW" altLang="zh-TW"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土地取得說明會</a:t>
            </a:r>
            <a:endParaRPr lang="zh-TW" altLang="en-US"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5399672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612" y="6443663"/>
            <a:ext cx="560388" cy="260350"/>
          </a:xfrm>
        </p:spPr>
        <p:txBody>
          <a:bodyPr/>
          <a:lstStyle/>
          <a:p>
            <a:pPr>
              <a:defRPr/>
            </a:pPr>
            <a:fld id="{61CC3497-EE36-4665-8EBE-1DAAC3591AB2}" type="slidenum">
              <a:rPr lang="zh-TW" altLang="en-US" smtClean="0"/>
              <a:pPr>
                <a:defRPr/>
              </a:pPr>
              <a:t>5</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二</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計畫概述</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360039" y="977946"/>
            <a:ext cx="5184576" cy="461665"/>
          </a:xfrm>
          <a:prstGeom prst="rect">
            <a:avLst/>
          </a:prstGeom>
        </p:spPr>
        <p:txBody>
          <a:bodyPr wrap="square">
            <a:spAutoFit/>
          </a:bodyPr>
          <a:lstStyle/>
          <a:p>
            <a:r>
              <a:rPr lang="zh-TW" altLang="en-US"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本計畫周邊道路系與現況服務水準</a:t>
            </a:r>
            <a:endParaRPr lang="zh-TW" altLang="en-US" sz="2400" kern="100" dirty="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endParaRPr>
          </a:p>
        </p:txBody>
      </p:sp>
      <p:pic>
        <p:nvPicPr>
          <p:cNvPr id="3076" name="圖片 3" descr="C:\Users\USER\Desktop\南滨後段照\20180531_12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84" y="4409530"/>
            <a:ext cx="3960440" cy="218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圖片 7" descr="C:\Users\USER\Desktop\南滨後段照\20180531_112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605" y="4409530"/>
            <a:ext cx="4233984" cy="218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60039" y="1484784"/>
            <a:ext cx="5529065" cy="2490425"/>
          </a:xfrm>
          <a:prstGeom prst="rect">
            <a:avLst/>
          </a:prstGeom>
        </p:spPr>
        <p:txBody>
          <a:bodyPr wrap="square">
            <a:spAutoFit/>
          </a:bodyPr>
          <a:lstStyle/>
          <a:p>
            <a:pPr>
              <a:lnSpc>
                <a:spcPts val="2500"/>
              </a:lnSpc>
            </a:pP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本</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計畫路段為吉安鄉南海四街至花蓮大橋段，現有路況過於狹窄、</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彎曲</a:t>
            </a: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且</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尚未依都市計畫（</a:t>
            </a:r>
            <a:r>
              <a:rPr lang="en-US" altLang="zh-TW" sz="1700" kern="100" dirty="0">
                <a:latin typeface="標楷體" panose="03000509000000000000" pitchFamily="65" charset="-120"/>
                <a:ea typeface="標楷體" panose="03000509000000000000" pitchFamily="65" charset="-120"/>
                <a:cs typeface="Times New Roman" panose="02020603050405020304" pitchFamily="18" charset="0"/>
              </a:rPr>
              <a:t>30m</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）道路寬度開闢，</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致</a:t>
            </a: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使</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道路</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容量不足，大型車行駛不便、會車</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困難</a:t>
            </a: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除</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影響車流行進</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速度</a:t>
            </a: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外</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700" kern="100" dirty="0">
                <a:latin typeface="標楷體" panose="03000509000000000000" pitchFamily="65" charset="-120"/>
                <a:ea typeface="標楷體" panose="03000509000000000000" pitchFamily="65" charset="-120"/>
                <a:cs typeface="Times New Roman" panose="02020603050405020304" pitchFamily="18" charset="0"/>
              </a:rPr>
              <a:t>也</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屢屢</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發生交通</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事故</a:t>
            </a: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1700" kern="100" dirty="0" smtClean="0">
              <a:latin typeface="標楷體" panose="03000509000000000000" pitchFamily="65" charset="-120"/>
              <a:ea typeface="標楷體" panose="03000509000000000000" pitchFamily="65" charset="-120"/>
              <a:cs typeface="Times New Roman" panose="02020603050405020304" pitchFamily="18" charset="0"/>
            </a:endParaRPr>
          </a:p>
          <a:p>
            <a:pPr>
              <a:lnSpc>
                <a:spcPts val="2500"/>
              </a:lnSpc>
              <a:spcBef>
                <a:spcPts val="1200"/>
              </a:spcBef>
            </a:pPr>
            <a:r>
              <a:rPr lang="zh-TW" altLang="en-US" sz="17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700" kern="100" dirty="0" smtClean="0">
                <a:latin typeface="標楷體" panose="03000509000000000000" pitchFamily="65" charset="-120"/>
                <a:ea typeface="標楷體" panose="03000509000000000000" pitchFamily="65" charset="-120"/>
                <a:cs typeface="Times New Roman" panose="02020603050405020304" pitchFamily="18" charset="0"/>
              </a:rPr>
              <a:t>因</a:t>
            </a:r>
            <a:r>
              <a:rPr lang="zh-TW" altLang="zh-TW" sz="1700" kern="100" dirty="0">
                <a:latin typeface="標楷體" panose="03000509000000000000" pitchFamily="65" charset="-120"/>
                <a:ea typeface="標楷體" panose="03000509000000000000" pitchFamily="65" charset="-120"/>
                <a:cs typeface="Times New Roman" panose="02020603050405020304" pitchFamily="18" charset="0"/>
              </a:rPr>
              <a:t>本路段禁止砂石車行駛內側車道，砂石車僅可與機慢車行駛於外側車道，時常造成機慢車與砂石車爭道之現象，安全性嚴重不足。</a:t>
            </a:r>
            <a:endParaRPr lang="zh-TW" altLang="en-US" sz="1700" dirty="0">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104" y="1095209"/>
            <a:ext cx="3840000" cy="2880000"/>
          </a:xfrm>
          <a:prstGeom prst="rect">
            <a:avLst/>
          </a:prstGeom>
        </p:spPr>
      </p:pic>
      <p:sp>
        <p:nvSpPr>
          <p:cNvPr id="11" name="文字方塊 10"/>
          <p:cNvSpPr txBox="1"/>
          <p:nvPr/>
        </p:nvSpPr>
        <p:spPr>
          <a:xfrm>
            <a:off x="5889104" y="3429000"/>
            <a:ext cx="3935693" cy="461665"/>
          </a:xfrm>
          <a:prstGeom prst="rect">
            <a:avLst/>
          </a:prstGeom>
          <a:noFill/>
        </p:spPr>
        <p:txBody>
          <a:bodyPr wrap="none" rtlCol="0">
            <a:spAutoFit/>
          </a:bodyPr>
          <a:lstStyle/>
          <a:p>
            <a:r>
              <a:rPr lang="en-US" altLang="zh-TW" sz="2400" dirty="0" smtClean="0">
                <a:solidFill>
                  <a:srgbClr val="FFFF00"/>
                </a:solidFill>
              </a:rPr>
              <a:t>22K+000</a:t>
            </a:r>
            <a:r>
              <a:rPr lang="zh-TW" altLang="en-US" sz="2400" dirty="0" smtClean="0">
                <a:solidFill>
                  <a:srgbClr val="FFFF00"/>
                </a:solidFill>
              </a:rPr>
              <a:t>車禍照片</a:t>
            </a:r>
            <a:r>
              <a:rPr lang="en-US" altLang="zh-TW" sz="2400" dirty="0" smtClean="0">
                <a:solidFill>
                  <a:srgbClr val="FFFF00"/>
                </a:solidFill>
              </a:rPr>
              <a:t>(105.07.15)</a:t>
            </a:r>
            <a:endParaRPr lang="zh-TW" altLang="en-US" sz="2400" dirty="0">
              <a:solidFill>
                <a:srgbClr val="FFFF00"/>
              </a:solidFill>
            </a:endParaRPr>
          </a:p>
        </p:txBody>
      </p:sp>
    </p:spTree>
    <p:extLst>
      <p:ext uri="{BB962C8B-B14F-4D97-AF65-F5344CB8AC3E}">
        <p14:creationId xmlns:p14="http://schemas.microsoft.com/office/powerpoint/2010/main" val="268836893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45612" y="6443663"/>
            <a:ext cx="560388" cy="260350"/>
          </a:xfrm>
        </p:spPr>
        <p:txBody>
          <a:bodyPr/>
          <a:lstStyle/>
          <a:p>
            <a:pPr>
              <a:defRPr/>
            </a:pPr>
            <a:fld id="{61CC3497-EE36-4665-8EBE-1DAAC3591AB2}" type="slidenum">
              <a:rPr lang="zh-TW" altLang="en-US" smtClean="0"/>
              <a:pPr>
                <a:defRPr/>
              </a:pPr>
              <a:t>6</a:t>
            </a:fld>
            <a:endParaRPr lang="zh-TW" altLang="en-US" dirty="0"/>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二</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計畫概述</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234009" y="983978"/>
            <a:ext cx="5184576" cy="461665"/>
          </a:xfrm>
          <a:prstGeom prst="rect">
            <a:avLst/>
          </a:prstGeom>
        </p:spPr>
        <p:txBody>
          <a:bodyPr wrap="square">
            <a:spAutoFit/>
          </a:bodyPr>
          <a:lstStyle/>
          <a:p>
            <a:r>
              <a:rPr lang="zh-TW" altLang="en-US" sz="2400" kern="100" dirty="0" smtClean="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rPr>
              <a:t>本計畫周邊道路瓶頸情形</a:t>
            </a:r>
            <a:endParaRPr lang="zh-TW" altLang="en-US" sz="2400" kern="100" dirty="0">
              <a:solidFill>
                <a:srgbClr val="0000CC"/>
              </a:solidFill>
              <a:latin typeface="Adobe 楷体 Std R" panose="02020400000000000000" pitchFamily="18" charset="-128"/>
              <a:ea typeface="Adobe 楷体 Std R" panose="02020400000000000000" pitchFamily="18" charset="-128"/>
              <a:cs typeface="Times New Roman" panose="02020603050405020304" pitchFamily="18" charset="0"/>
            </a:endParaRPr>
          </a:p>
        </p:txBody>
      </p:sp>
      <p:sp>
        <p:nvSpPr>
          <p:cNvPr id="5" name="Rectangle 2"/>
          <p:cNvSpPr>
            <a:spLocks noChangeArrowheads="1"/>
          </p:cNvSpPr>
          <p:nvPr/>
        </p:nvSpPr>
        <p:spPr bwMode="auto">
          <a:xfrm>
            <a:off x="3224808" y="3506449"/>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3116949"/>
            <a:ext cx="5809538" cy="326444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25377" y="1465688"/>
            <a:ext cx="5557294" cy="1631216"/>
          </a:xfrm>
          <a:prstGeom prst="rect">
            <a:avLst/>
          </a:prstGeom>
        </p:spPr>
        <p:txBody>
          <a:bodyPr wrap="square">
            <a:spAutoFit/>
          </a:bodyPr>
          <a:lstStyle/>
          <a:p>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本起畫起點</a:t>
            </a:r>
            <a:r>
              <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19k+840</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南海四街</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以北目前正進行道路拓寬工程（拓寬至</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30m</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，雙向各</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2</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快車道、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機慢車道、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設施帶及自行車道兼人行使用空間），南下車流經過南海四街口</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19K+840</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後道路寬度縮減為</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20m(</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雙向各</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快車道、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混合車道</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，機慢車及自行車需駛回混合車道與砂石車爭道</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道路拓寬改善後可改善危險瓶頸路段。</a:t>
            </a:r>
            <a:endParaRPr lang="zh-TW" altLang="en-US" sz="1600" kern="1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27" name="圖片 5" descr="C:\Users\USER\Desktop\南滨後段照\20180531_1205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389" y="1080784"/>
            <a:ext cx="3481991" cy="20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flipV="1">
            <a:off x="4592960" y="3198812"/>
            <a:ext cx="55717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324" t="8339" r="16161"/>
          <a:stretch/>
        </p:blipFill>
        <p:spPr bwMode="auto">
          <a:xfrm rot="5400000">
            <a:off x="6263118" y="3548230"/>
            <a:ext cx="2891194" cy="277512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接點 9"/>
          <p:cNvCxnSpPr/>
          <p:nvPr/>
        </p:nvCxnSpPr>
        <p:spPr>
          <a:xfrm flipV="1">
            <a:off x="3656856" y="3506450"/>
            <a:ext cx="3384376" cy="10746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656856" y="5373216"/>
            <a:ext cx="3384376" cy="100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393160" y="5013176"/>
            <a:ext cx="792088" cy="2160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dirty="0" smtClean="0">
                <a:solidFill>
                  <a:schemeClr val="tx1"/>
                </a:solidFill>
              </a:rPr>
              <a:t>南海四街</a:t>
            </a:r>
            <a:endParaRPr lang="zh-TW" altLang="en-US" sz="1100" dirty="0">
              <a:solidFill>
                <a:schemeClr val="tx1"/>
              </a:solidFill>
            </a:endParaRPr>
          </a:p>
        </p:txBody>
      </p:sp>
    </p:spTree>
    <p:extLst>
      <p:ext uri="{BB962C8B-B14F-4D97-AF65-F5344CB8AC3E}">
        <p14:creationId xmlns:p14="http://schemas.microsoft.com/office/powerpoint/2010/main" val="43353288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361164" y="6525344"/>
            <a:ext cx="560388" cy="260350"/>
          </a:xfrm>
        </p:spPr>
        <p:txBody>
          <a:bodyPr/>
          <a:lstStyle/>
          <a:p>
            <a:pPr>
              <a:defRPr/>
            </a:pPr>
            <a:fld id="{61CC3497-EE36-4665-8EBE-1DAAC3591AB2}" type="slidenum">
              <a:rPr lang="zh-TW" altLang="en-US" smtClean="0">
                <a:latin typeface="Adobe 繁黑體 Std B" panose="020B0700000000000000" pitchFamily="34" charset="-120"/>
                <a:ea typeface="Adobe 繁黑體 Std B" panose="020B0700000000000000" pitchFamily="34" charset="-120"/>
              </a:rPr>
              <a:pPr>
                <a:defRPr/>
              </a:pPr>
              <a:t>7</a:t>
            </a:fld>
            <a:endParaRPr lang="zh-TW" altLang="en-US" dirty="0">
              <a:latin typeface="Adobe 繁黑體 Std B" panose="020B0700000000000000" pitchFamily="34" charset="-120"/>
              <a:ea typeface="Adobe 繁黑體 Std B" panose="020B0700000000000000" pitchFamily="34" charset="-120"/>
            </a:endParaRPr>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smtClean="0">
                <a:solidFill>
                  <a:srgbClr val="003399"/>
                </a:solidFill>
                <a:latin typeface="標楷體" pitchFamily="65"/>
                <a:ea typeface="標楷體" pitchFamily="65"/>
                <a:cs typeface="Times New Roman" pitchFamily="18"/>
              </a:rPr>
              <a:t>二</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計畫概述</a:t>
            </a:r>
            <a:endParaRPr lang="en-US" altLang="zh-TW" sz="3200" b="1" dirty="0">
              <a:solidFill>
                <a:srgbClr val="003399"/>
              </a:solidFill>
              <a:latin typeface="標楷體" pitchFamily="65"/>
              <a:ea typeface="標楷體" pitchFamily="65"/>
              <a:cs typeface="Times New Roman" pitchFamily="18"/>
            </a:endParaRPr>
          </a:p>
        </p:txBody>
      </p:sp>
      <p:sp>
        <p:nvSpPr>
          <p:cNvPr id="4" name="矩形 3"/>
          <p:cNvSpPr/>
          <p:nvPr/>
        </p:nvSpPr>
        <p:spPr>
          <a:xfrm>
            <a:off x="200472" y="836712"/>
            <a:ext cx="8280920" cy="461665"/>
          </a:xfrm>
          <a:prstGeom prst="rect">
            <a:avLst/>
          </a:prstGeom>
        </p:spPr>
        <p:txBody>
          <a:bodyPr wrap="square">
            <a:spAutoFit/>
          </a:bodyPr>
          <a:lstStyle/>
          <a:p>
            <a:r>
              <a:rPr lang="zh-TW" altLang="zh-TW" sz="2400" dirty="0">
                <a:solidFill>
                  <a:srgbClr val="0000CC"/>
                </a:solidFill>
                <a:latin typeface="標楷體" panose="03000509000000000000" pitchFamily="65" charset="-120"/>
                <a:ea typeface="標楷體" panose="03000509000000000000" pitchFamily="65" charset="-120"/>
              </a:rPr>
              <a:t>與重要開發區、觀光景點、產業園區或重要道路之聯結情形</a:t>
            </a:r>
            <a:endParaRPr lang="zh-TW" altLang="en-US" sz="2400" kern="100" dirty="0">
              <a:solidFill>
                <a:srgbClr val="0000C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1" name="矩形 10"/>
          <p:cNvSpPr/>
          <p:nvPr/>
        </p:nvSpPr>
        <p:spPr>
          <a:xfrm>
            <a:off x="200472" y="1287012"/>
            <a:ext cx="9497492" cy="1400383"/>
          </a:xfrm>
          <a:prstGeom prst="rect">
            <a:avLst/>
          </a:prstGeom>
        </p:spPr>
        <p:txBody>
          <a:bodyPr wrap="square">
            <a:spAutoFit/>
          </a:bodyPr>
          <a:lstStyle/>
          <a:p>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本</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計畫拓寬路線全線</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經過黃金</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海岸、南濱公園、花蓮六期重劃區、花蓮客運總站、東大門夜市、台開心農場等</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，繼續</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沿著縣</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193</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線南下至玉里前往安通溫泉；北上車流可經由本拓寬路段銜接海岸路</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至</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七</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星潭風景區或繼續前往太魯閣國家公園</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endParaRPr>
          </a:p>
          <a:p>
            <a:pPr>
              <a:spcBef>
                <a:spcPts val="600"/>
              </a:spcBef>
            </a:pP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本</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拓寬路段南海四街端有阿美麻糬觀光工廠，光華樂活園區，台開新天堂樂園及全台唯一的貨櫃星巴克、金獅影城及接入台開農場等極具觀光景點</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開發，極</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具觀光效益。</a:t>
            </a:r>
            <a:endParaRPr lang="zh-TW" altLang="en-US" sz="1600" dirty="0">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2"/>
          <a:stretch>
            <a:fillRect/>
          </a:stretch>
        </p:blipFill>
        <p:spPr>
          <a:xfrm>
            <a:off x="3116580" y="2795004"/>
            <a:ext cx="3039154" cy="3946364"/>
          </a:xfrm>
          <a:prstGeom prst="rect">
            <a:avLst/>
          </a:prstGeom>
        </p:spPr>
      </p:pic>
      <p:pic>
        <p:nvPicPr>
          <p:cNvPr id="4100" name="Picture 4" descr="20180531_1126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80" y="2780928"/>
            <a:ext cx="264131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6" descr="C:\Users\USER\Desktop\南滨後段照\20180531_113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349" y="5373064"/>
            <a:ext cx="1872000" cy="140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圖片 12" descr="C:\Users\USER\Desktop\南滨後段照\20180531_1158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4349" y="4069249"/>
            <a:ext cx="1872000" cy="130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20180531_1136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736" y="4797152"/>
            <a:ext cx="1512000"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圖片 10" descr="C:\Users\USER\Desktop\南滨後段照\20180531_1148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4349" y="2636912"/>
            <a:ext cx="1871584" cy="14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2"/>
          <p:cNvSpPr txBox="1">
            <a:spLocks noChangeArrowheads="1"/>
          </p:cNvSpPr>
          <p:nvPr/>
        </p:nvSpPr>
        <p:spPr bwMode="auto">
          <a:xfrm>
            <a:off x="8012687" y="3824530"/>
            <a:ext cx="828745"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海祭廣場</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3" name="文字方塊 2"/>
          <p:cNvSpPr txBox="1">
            <a:spLocks noChangeArrowheads="1"/>
          </p:cNvSpPr>
          <p:nvPr/>
        </p:nvSpPr>
        <p:spPr bwMode="auto">
          <a:xfrm>
            <a:off x="7979987" y="5085184"/>
            <a:ext cx="1292095"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貨櫃星巴克</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5" name="文字方塊 2"/>
          <p:cNvSpPr txBox="1">
            <a:spLocks noChangeArrowheads="1"/>
          </p:cNvSpPr>
          <p:nvPr/>
        </p:nvSpPr>
        <p:spPr bwMode="auto">
          <a:xfrm>
            <a:off x="1352600" y="4365104"/>
            <a:ext cx="1470569"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阿美麻糬觀光工廠</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6" name="文字方塊 2"/>
          <p:cNvSpPr txBox="1">
            <a:spLocks noChangeArrowheads="1"/>
          </p:cNvSpPr>
          <p:nvPr/>
        </p:nvSpPr>
        <p:spPr bwMode="auto">
          <a:xfrm>
            <a:off x="1352600" y="6453336"/>
            <a:ext cx="1127629"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光華樂活園區</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
        <p:nvSpPr>
          <p:cNvPr id="18" name="文字方塊 2"/>
          <p:cNvSpPr txBox="1">
            <a:spLocks noChangeArrowheads="1"/>
          </p:cNvSpPr>
          <p:nvPr/>
        </p:nvSpPr>
        <p:spPr bwMode="auto">
          <a:xfrm>
            <a:off x="8000395" y="6512033"/>
            <a:ext cx="1271688" cy="276999"/>
          </a:xfrm>
          <a:prstGeom prst="rect">
            <a:avLst/>
          </a:prstGeom>
          <a:noFill/>
          <a:ln>
            <a:noFill/>
          </a:ln>
          <a:extLst/>
        </p:spPr>
        <p:txBody>
          <a:bodyPr wrap="square">
            <a:spAutoFit/>
          </a:bodyPr>
          <a:lstStyle>
            <a:defPPr>
              <a:defRPr lang="zh-TW"/>
            </a:defPPr>
            <a:lvl1pPr marL="0" marR="0" lvl="0" indent="0" defTabSz="914400" eaLnBrk="1" latinLnBrk="0" hangingPunct="1">
              <a:lnSpc>
                <a:spcPct val="100000"/>
              </a:lnSpc>
              <a:buClrTx/>
              <a:buSzTx/>
              <a:buFontTx/>
              <a:buNone/>
              <a:tabLst/>
              <a:defRPr sz="1800" b="0" i="0" u="none" strike="noStrike" cap="none" normalizeH="0" baseline="0">
                <a:ln>
                  <a:noFill/>
                </a:ln>
                <a:solidFill>
                  <a:srgbClr val="FF0000"/>
                </a:solidFill>
                <a:effectLst>
                  <a:glow rad="101600">
                    <a:schemeClr val="bg1">
                      <a:alpha val="82000"/>
                    </a:schemeClr>
                  </a:glow>
                </a:effectLst>
                <a:latin typeface="Adobe 黑体 Std R" pitchFamily="34" charset="-128"/>
                <a:ea typeface="Adobe 黑体 Std R" pitchFamily="34" charset="-128"/>
              </a:defRPr>
            </a:lvl1pPr>
          </a:lstStyle>
          <a:p>
            <a:pPr>
              <a:defRPr/>
            </a:pPr>
            <a:r>
              <a:rPr lang="zh-TW" altLang="en-US" sz="1200" b="1" dirty="0" smtClean="0">
                <a:solidFill>
                  <a:srgbClr val="000000"/>
                </a:solidFill>
                <a:effectLst/>
                <a:latin typeface="微軟正黑體" panose="020B0604030504040204" pitchFamily="34" charset="-120"/>
                <a:ea typeface="微軟正黑體" panose="020B0604030504040204" pitchFamily="34" charset="-120"/>
              </a:rPr>
              <a:t>台開新天堂樂園</a:t>
            </a:r>
            <a:endParaRPr lang="zh-TW" altLang="zh-TW" sz="1200" b="1" dirty="0" smtClean="0">
              <a:solidFill>
                <a:srgbClr val="00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346713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9417295" y="6453336"/>
            <a:ext cx="488705" cy="260350"/>
          </a:xfrm>
        </p:spPr>
        <p:txBody>
          <a:bodyPr/>
          <a:lstStyle/>
          <a:p>
            <a:pPr>
              <a:defRPr/>
            </a:pPr>
            <a:fld id="{61CC3497-EE36-4665-8EBE-1DAAC3591AB2}" type="slidenum">
              <a:rPr lang="zh-TW" altLang="en-US" smtClean="0">
                <a:latin typeface="Adobe 繁黑體 Std B" panose="020B0700000000000000" pitchFamily="34" charset="-120"/>
                <a:ea typeface="Adobe 繁黑體 Std B" panose="020B0700000000000000" pitchFamily="34" charset="-120"/>
              </a:rPr>
              <a:pPr>
                <a:defRPr/>
              </a:pPr>
              <a:t>8</a:t>
            </a:fld>
            <a:endParaRPr lang="zh-TW" altLang="en-US" dirty="0">
              <a:latin typeface="Adobe 繁黑體 Std B" panose="020B0700000000000000" pitchFamily="34" charset="-120"/>
              <a:ea typeface="Adobe 繁黑體 Std B" panose="020B0700000000000000" pitchFamily="34" charset="-120"/>
            </a:endParaRPr>
          </a:p>
        </p:txBody>
      </p:sp>
      <p:sp>
        <p:nvSpPr>
          <p:cNvPr id="3" name="標題 5"/>
          <p:cNvSpPr txBox="1">
            <a:spLocks/>
          </p:cNvSpPr>
          <p:nvPr/>
        </p:nvSpPr>
        <p:spPr bwMode="auto">
          <a:xfrm>
            <a:off x="776611" y="224777"/>
            <a:ext cx="4968552" cy="561975"/>
          </a:xfrm>
          <a:prstGeom prst="rect">
            <a:avLst/>
          </a:prstGeom>
          <a:noFill/>
          <a:ln>
            <a:noFill/>
          </a:ln>
          <a:effectLst>
            <a:glow rad="101600">
              <a:schemeClr val="bg1">
                <a:alpha val="60000"/>
              </a:schemeClr>
            </a:glow>
          </a:effectLst>
          <a:extLst/>
        </p:spPr>
        <p:txBody>
          <a:bodyPr anchor="ctr"/>
          <a:lstStyle>
            <a:lvl1pPr algn="l" rtl="0" eaLnBrk="0" fontAlgn="base" hangingPunct="0">
              <a:spcBef>
                <a:spcPct val="0"/>
              </a:spcBef>
              <a:spcAft>
                <a:spcPct val="0"/>
              </a:spcAft>
              <a:defRPr lang="zh-TW" altLang="en-US" sz="3600" kern="1200" dirty="0">
                <a:solidFill>
                  <a:srgbClr val="002060"/>
                </a:solidFill>
                <a:latin typeface="華康超明體(P)" panose="02010600010101010101" pitchFamily="2" charset="-120"/>
                <a:ea typeface="華康超明體(P)" panose="02010600010101010101" pitchFamily="2" charset="-120"/>
                <a:cs typeface="+mj-cs"/>
              </a:defRPr>
            </a:lvl1pPr>
            <a:lvl2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2pPr>
            <a:lvl3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3pPr>
            <a:lvl4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4pPr>
            <a:lvl5pPr algn="l" rtl="0" eaLnBrk="0" fontAlgn="base" hangingPunct="0">
              <a:spcBef>
                <a:spcPct val="0"/>
              </a:spcBef>
              <a:spcAft>
                <a:spcPct val="0"/>
              </a:spcAft>
              <a:defRPr sz="3600">
                <a:solidFill>
                  <a:srgbClr val="002060"/>
                </a:solidFill>
                <a:latin typeface="華康超明體(P)" pitchFamily="2" charset="-120"/>
                <a:ea typeface="華康超明體(P)" pitchFamily="2" charset="-120"/>
              </a:defRPr>
            </a:lvl5pPr>
            <a:lvl6pPr marL="457200" algn="l" rtl="0" fontAlgn="base">
              <a:spcBef>
                <a:spcPct val="0"/>
              </a:spcBef>
              <a:spcAft>
                <a:spcPct val="0"/>
              </a:spcAft>
              <a:defRPr sz="3600">
                <a:solidFill>
                  <a:srgbClr val="002060"/>
                </a:solidFill>
                <a:latin typeface="華康超明體(P)" pitchFamily="2" charset="-120"/>
                <a:ea typeface="華康超明體(P)" pitchFamily="2" charset="-120"/>
              </a:defRPr>
            </a:lvl6pPr>
            <a:lvl7pPr marL="914400" algn="l" rtl="0" fontAlgn="base">
              <a:spcBef>
                <a:spcPct val="0"/>
              </a:spcBef>
              <a:spcAft>
                <a:spcPct val="0"/>
              </a:spcAft>
              <a:defRPr sz="3600">
                <a:solidFill>
                  <a:srgbClr val="002060"/>
                </a:solidFill>
                <a:latin typeface="華康超明體(P)" pitchFamily="2" charset="-120"/>
                <a:ea typeface="華康超明體(P)" pitchFamily="2" charset="-120"/>
              </a:defRPr>
            </a:lvl7pPr>
            <a:lvl8pPr marL="1371600" algn="l" rtl="0" fontAlgn="base">
              <a:spcBef>
                <a:spcPct val="0"/>
              </a:spcBef>
              <a:spcAft>
                <a:spcPct val="0"/>
              </a:spcAft>
              <a:defRPr sz="3600">
                <a:solidFill>
                  <a:srgbClr val="002060"/>
                </a:solidFill>
                <a:latin typeface="華康超明體(P)" pitchFamily="2" charset="-120"/>
                <a:ea typeface="華康超明體(P)" pitchFamily="2" charset="-120"/>
              </a:defRPr>
            </a:lvl8pPr>
            <a:lvl9pPr marL="1828800" algn="l" rtl="0" fontAlgn="base">
              <a:spcBef>
                <a:spcPct val="0"/>
              </a:spcBef>
              <a:spcAft>
                <a:spcPct val="0"/>
              </a:spcAft>
              <a:defRPr sz="3600">
                <a:solidFill>
                  <a:srgbClr val="002060"/>
                </a:solidFill>
                <a:latin typeface="華康超明體(P)" pitchFamily="2" charset="-120"/>
                <a:ea typeface="華康超明體(P)" pitchFamily="2" charset="-120"/>
              </a:defRPr>
            </a:lvl9pPr>
          </a:lstStyle>
          <a:p>
            <a:pPr marL="361946" indent="-361946" defTabSz="923928" fontAlgn="auto">
              <a:lnSpc>
                <a:spcPts val="2000"/>
              </a:lnSpc>
              <a:spcBef>
                <a:spcPts val="1200"/>
              </a:spcBef>
              <a:spcAft>
                <a:spcPts val="0"/>
              </a:spcAft>
              <a:defRPr sz="1800" b="0" i="0" u="none" strike="noStrike" kern="0" cap="none" spc="0" baseline="0">
                <a:solidFill>
                  <a:srgbClr val="000000"/>
                </a:solidFill>
                <a:uFillTx/>
              </a:defRPr>
            </a:pPr>
            <a:r>
              <a:rPr lang="zh-TW" altLang="en-US" sz="3200" b="1" dirty="0">
                <a:solidFill>
                  <a:srgbClr val="003399"/>
                </a:solidFill>
                <a:latin typeface="標楷體" pitchFamily="65"/>
                <a:ea typeface="標楷體" pitchFamily="65"/>
                <a:cs typeface="Times New Roman" pitchFamily="18"/>
              </a:rPr>
              <a:t>三</a:t>
            </a:r>
            <a:r>
              <a:rPr lang="zh-TW" altLang="zh-TW" sz="3200" b="1" dirty="0" smtClean="0">
                <a:solidFill>
                  <a:srgbClr val="003399"/>
                </a:solidFill>
                <a:latin typeface="標楷體" pitchFamily="65"/>
                <a:ea typeface="標楷體" pitchFamily="65"/>
                <a:cs typeface="Times New Roman" pitchFamily="18"/>
              </a:rPr>
              <a:t>、</a:t>
            </a:r>
            <a:r>
              <a:rPr lang="zh-TW" altLang="en-US" sz="3200" b="1" dirty="0" smtClean="0">
                <a:solidFill>
                  <a:srgbClr val="003399"/>
                </a:solidFill>
                <a:latin typeface="標楷體" pitchFamily="65"/>
                <a:ea typeface="標楷體" pitchFamily="65"/>
                <a:cs typeface="Times New Roman" pitchFamily="18"/>
              </a:rPr>
              <a:t>建設目標與效益</a:t>
            </a:r>
            <a:endParaRPr lang="en-US" altLang="zh-TW" sz="3200" b="1" dirty="0">
              <a:solidFill>
                <a:srgbClr val="003399"/>
              </a:solidFill>
              <a:latin typeface="標楷體" pitchFamily="65"/>
              <a:ea typeface="標楷體" pitchFamily="65"/>
              <a:cs typeface="Times New Roman" pitchFamily="18"/>
            </a:endParaRPr>
          </a:p>
        </p:txBody>
      </p:sp>
      <p:pic>
        <p:nvPicPr>
          <p:cNvPr id="5123" name="圖片 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85048" y="3876923"/>
            <a:ext cx="3764929" cy="244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41697" y="3804796"/>
            <a:ext cx="4953000" cy="2528897"/>
          </a:xfrm>
          <a:prstGeom prst="rect">
            <a:avLst/>
          </a:prstGeom>
        </p:spPr>
        <p:txBody>
          <a:bodyPr>
            <a:spAutoFit/>
          </a:bodyPr>
          <a:lstStyle/>
          <a:p>
            <a:pPr>
              <a:lnSpc>
                <a:spcPts val="2300"/>
              </a:lnSpc>
            </a:pPr>
            <a:r>
              <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本</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次提案第二階段為南海四街繼續向南拓寬至花蓮大橋段</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里程</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19K+840~22K+500</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zh-TW" sz="1600" kern="100" dirty="0">
                <a:latin typeface="標楷體" panose="03000509000000000000" pitchFamily="65" charset="-120"/>
                <a:ea typeface="標楷體" panose="03000509000000000000" pitchFamily="65" charset="-120"/>
              </a:rPr>
              <a:t>計</a:t>
            </a:r>
            <a:r>
              <a:rPr lang="en-US" altLang="zh-TW" sz="1600" kern="100" dirty="0" smtClean="0">
                <a:latin typeface="標楷體" panose="03000509000000000000" pitchFamily="65" charset="-120"/>
                <a:ea typeface="標楷體" panose="03000509000000000000" pitchFamily="65" charset="-120"/>
              </a:rPr>
              <a:t>2,660m</a:t>
            </a:r>
            <a:r>
              <a:rPr lang="zh-TW" altLang="zh-TW" sz="1600" kern="100" dirty="0">
                <a:latin typeface="標楷體" panose="03000509000000000000" pitchFamily="65" charset="-120"/>
                <a:ea typeface="標楷體" panose="03000509000000000000" pitchFamily="65" charset="-120"/>
              </a:rPr>
              <a:t>長，</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拓寬</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後道路寬度為</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30m</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，道路斷面配置與第一階段相同，期望拓寬完成後能消除既有行車之危險因子，並結合環島自行車道欣賞花蓮市、吉安鄉之美麗風光</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16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ts val="2300"/>
              </a:lnSpc>
              <a:spcBef>
                <a:spcPts val="600"/>
              </a:spcBef>
            </a:pPr>
            <a:r>
              <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期望</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本道路拓寬後提昇花蓮縣、市之都市形象與公共空間品質，於</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107</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年初強震影響後能再</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吸</a:t>
            </a: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引</a:t>
            </a:r>
            <a:r>
              <a:rPr lang="zh-TW"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觀光</a:t>
            </a:r>
            <a:r>
              <a:rPr lang="zh-TW" altLang="zh-TW" sz="1600" kern="100" dirty="0">
                <a:latin typeface="標楷體" panose="03000509000000000000" pitchFamily="65" charset="-120"/>
                <a:ea typeface="標楷體" panose="03000509000000000000" pitchFamily="65" charset="-120"/>
                <a:cs typeface="Times New Roman" panose="02020603050405020304" pitchFamily="18" charset="0"/>
              </a:rPr>
              <a:t>人潮，促進本縣繁榮。</a:t>
            </a:r>
            <a:endParaRPr lang="zh-TW" altLang="en-US" sz="1600" dirty="0">
              <a:latin typeface="標楷體" panose="03000509000000000000" pitchFamily="65" charset="-120"/>
              <a:ea typeface="標楷體" panose="03000509000000000000" pitchFamily="65" charset="-120"/>
            </a:endParaRPr>
          </a:p>
        </p:txBody>
      </p:sp>
      <p:sp>
        <p:nvSpPr>
          <p:cNvPr id="6" name="矩形 5"/>
          <p:cNvSpPr/>
          <p:nvPr/>
        </p:nvSpPr>
        <p:spPr>
          <a:xfrm>
            <a:off x="341697" y="1082140"/>
            <a:ext cx="8983278" cy="2427268"/>
          </a:xfrm>
          <a:prstGeom prst="rect">
            <a:avLst/>
          </a:prstGeom>
        </p:spPr>
        <p:txBody>
          <a:bodyPr wrap="square">
            <a:spAutoFit/>
          </a:bodyPr>
          <a:lstStyle/>
          <a:p>
            <a:pPr indent="424180">
              <a:lnSpc>
                <a:spcPts val="2300"/>
              </a:lnSpc>
              <a:spcAft>
                <a:spcPts val="0"/>
              </a:spcAft>
            </a:pPr>
            <a:r>
              <a:rPr lang="zh-TW" altLang="zh-TW" sz="1600" kern="100" dirty="0">
                <a:latin typeface="標楷體" panose="03000509000000000000" pitchFamily="65" charset="-120"/>
                <a:ea typeface="標楷體" panose="03000509000000000000" pitchFamily="65" charset="-120"/>
              </a:rPr>
              <a:t>本計畫於</a:t>
            </a:r>
            <a:r>
              <a:rPr lang="en-US" altLang="zh-TW" sz="1600" kern="100" dirty="0">
                <a:latin typeface="標楷體" panose="03000509000000000000" pitchFamily="65" charset="-120"/>
                <a:ea typeface="標楷體" panose="03000509000000000000" pitchFamily="65" charset="-120"/>
              </a:rPr>
              <a:t>103</a:t>
            </a:r>
            <a:r>
              <a:rPr lang="zh-TW" altLang="zh-TW" sz="1600" kern="100" dirty="0">
                <a:latin typeface="標楷體" panose="03000509000000000000" pitchFamily="65" charset="-120"/>
                <a:ea typeface="標楷體" panose="03000509000000000000" pitchFamily="65" charset="-120"/>
              </a:rPr>
              <a:t>年度奉核執行，由於地價上漲超乎預期，依市價取得道路拓寬所需土地費用增加，以及工程起點由</a:t>
            </a:r>
            <a:r>
              <a:rPr lang="en-US" altLang="zh-TW" sz="1600" kern="100" dirty="0">
                <a:latin typeface="標楷體" panose="03000509000000000000" pitchFamily="65" charset="-120"/>
                <a:ea typeface="標楷體" panose="03000509000000000000" pitchFamily="65" charset="-120"/>
              </a:rPr>
              <a:t>17K+500(</a:t>
            </a:r>
            <a:r>
              <a:rPr lang="zh-TW" altLang="zh-TW" sz="1600" kern="100" dirty="0">
                <a:latin typeface="標楷體" panose="03000509000000000000" pitchFamily="65" charset="-120"/>
                <a:ea typeface="標楷體" panose="03000509000000000000" pitchFamily="65" charset="-120"/>
              </a:rPr>
              <a:t>道路中段，非路口</a:t>
            </a:r>
            <a:r>
              <a:rPr lang="en-US" altLang="zh-TW" sz="1600" kern="100" dirty="0">
                <a:latin typeface="標楷體" panose="03000509000000000000" pitchFamily="65" charset="-120"/>
                <a:ea typeface="標楷體" panose="03000509000000000000" pitchFamily="65" charset="-120"/>
              </a:rPr>
              <a:t>)</a:t>
            </a:r>
            <a:r>
              <a:rPr lang="zh-TW" altLang="zh-TW" sz="1600" kern="100" dirty="0">
                <a:latin typeface="標楷體" panose="03000509000000000000" pitchFamily="65" charset="-120"/>
                <a:ea typeface="標楷體" panose="03000509000000000000" pitchFamily="65" charset="-120"/>
              </a:rPr>
              <a:t>往北延伸至</a:t>
            </a:r>
            <a:r>
              <a:rPr lang="en-US" altLang="zh-TW" sz="1600" kern="100" dirty="0">
                <a:latin typeface="標楷體" panose="03000509000000000000" pitchFamily="65" charset="-120"/>
                <a:ea typeface="標楷體" panose="03000509000000000000" pitchFamily="65" charset="-120"/>
              </a:rPr>
              <a:t>17K+200</a:t>
            </a:r>
            <a:r>
              <a:rPr lang="zh-TW" altLang="zh-TW" sz="1600" kern="100" dirty="0">
                <a:latin typeface="標楷體" panose="03000509000000000000" pitchFamily="65" charset="-120"/>
                <a:ea typeface="標楷體" panose="03000509000000000000" pitchFamily="65" charset="-120"/>
              </a:rPr>
              <a:t>明義街口以消弭瓶頸路段，第一階段中央補助經費先行施作縣道</a:t>
            </a:r>
            <a:r>
              <a:rPr lang="en-US" altLang="zh-TW" sz="1600" kern="100" dirty="0">
                <a:latin typeface="標楷體" panose="03000509000000000000" pitchFamily="65" charset="-120"/>
                <a:ea typeface="標楷體" panose="03000509000000000000" pitchFamily="65" charset="-120"/>
              </a:rPr>
              <a:t>193</a:t>
            </a:r>
            <a:r>
              <a:rPr lang="zh-TW" altLang="zh-TW" sz="1600" kern="100" dirty="0">
                <a:latin typeface="標楷體" panose="03000509000000000000" pitchFamily="65" charset="-120"/>
                <a:ea typeface="標楷體" panose="03000509000000000000" pitchFamily="65" charset="-120"/>
              </a:rPr>
              <a:t>線</a:t>
            </a:r>
            <a:r>
              <a:rPr lang="en-US" altLang="zh-TW" sz="1600" kern="100" dirty="0">
                <a:latin typeface="標楷體" panose="03000509000000000000" pitchFamily="65" charset="-120"/>
                <a:ea typeface="標楷體" panose="03000509000000000000" pitchFamily="65" charset="-120"/>
              </a:rPr>
              <a:t>17K+300~19K+840</a:t>
            </a:r>
            <a:r>
              <a:rPr lang="zh-TW" altLang="zh-TW" sz="1600" kern="100" dirty="0">
                <a:latin typeface="標楷體" panose="03000509000000000000" pitchFamily="65" charset="-120"/>
                <a:ea typeface="標楷體" panose="03000509000000000000" pitchFamily="65" charset="-120"/>
              </a:rPr>
              <a:t>路段（南濱至南海四街段），計</a:t>
            </a:r>
            <a:r>
              <a:rPr lang="en-US" altLang="zh-TW" sz="1600" kern="100" dirty="0">
                <a:latin typeface="標楷體" panose="03000509000000000000" pitchFamily="65" charset="-120"/>
                <a:ea typeface="標楷體" panose="03000509000000000000" pitchFamily="65" charset="-120"/>
              </a:rPr>
              <a:t>2,540m</a:t>
            </a:r>
            <a:r>
              <a:rPr lang="zh-TW" altLang="zh-TW" sz="1600" kern="100" dirty="0">
                <a:latin typeface="標楷體" panose="03000509000000000000" pitchFamily="65" charset="-120"/>
                <a:ea typeface="標楷體" panose="03000509000000000000" pitchFamily="65" charset="-120"/>
              </a:rPr>
              <a:t>長，全線拓寬為</a:t>
            </a:r>
            <a:r>
              <a:rPr lang="en-US" altLang="zh-TW" sz="1600" kern="100" dirty="0">
                <a:latin typeface="標楷體" panose="03000509000000000000" pitchFamily="65" charset="-120"/>
                <a:ea typeface="標楷體" panose="03000509000000000000" pitchFamily="65" charset="-120"/>
              </a:rPr>
              <a:t>30m</a:t>
            </a:r>
            <a:r>
              <a:rPr lang="zh-TW" altLang="zh-TW" sz="1600" kern="100" dirty="0">
                <a:latin typeface="標楷體" panose="03000509000000000000" pitchFamily="65" charset="-120"/>
                <a:ea typeface="標楷體" panose="03000509000000000000" pitchFamily="65" charset="-120"/>
              </a:rPr>
              <a:t>道路、包含雙向各</a:t>
            </a:r>
            <a:r>
              <a:rPr lang="en-US" altLang="zh-TW" sz="1600" kern="100" dirty="0">
                <a:latin typeface="標楷體" panose="03000509000000000000" pitchFamily="65" charset="-120"/>
                <a:ea typeface="標楷體" panose="03000509000000000000" pitchFamily="65" charset="-120"/>
              </a:rPr>
              <a:t>2</a:t>
            </a:r>
            <a:r>
              <a:rPr lang="zh-TW" altLang="zh-TW" sz="1600" kern="100" dirty="0">
                <a:latin typeface="標楷體" panose="03000509000000000000" pitchFamily="65" charset="-120"/>
                <a:ea typeface="標楷體" panose="03000509000000000000" pitchFamily="65" charset="-120"/>
              </a:rPr>
              <a:t>汽車道、</a:t>
            </a:r>
            <a:r>
              <a:rPr lang="en-US" altLang="zh-TW" sz="1600" kern="100" dirty="0">
                <a:latin typeface="標楷體" panose="03000509000000000000" pitchFamily="65" charset="-120"/>
                <a:ea typeface="標楷體" panose="03000509000000000000" pitchFamily="65" charset="-120"/>
              </a:rPr>
              <a:t>1</a:t>
            </a:r>
            <a:r>
              <a:rPr lang="zh-TW" altLang="zh-TW" sz="1600" kern="100" dirty="0">
                <a:latin typeface="標楷體" panose="03000509000000000000" pitchFamily="65" charset="-120"/>
                <a:ea typeface="標楷體" panose="03000509000000000000" pitchFamily="65" charset="-120"/>
              </a:rPr>
              <a:t>機慢車道、</a:t>
            </a:r>
            <a:r>
              <a:rPr lang="en-US" altLang="zh-TW" sz="1600" kern="100" dirty="0">
                <a:latin typeface="標楷體" panose="03000509000000000000" pitchFamily="65" charset="-120"/>
                <a:ea typeface="標楷體" panose="03000509000000000000" pitchFamily="65" charset="-120"/>
              </a:rPr>
              <a:t>1</a:t>
            </a:r>
            <a:r>
              <a:rPr lang="zh-TW" altLang="zh-TW" sz="1600" kern="100" dirty="0">
                <a:latin typeface="標楷體" panose="03000509000000000000" pitchFamily="65" charset="-120"/>
                <a:ea typeface="標楷體" panose="03000509000000000000" pitchFamily="65" charset="-120"/>
              </a:rPr>
              <a:t>自行車道兼行人使用、植栽設施帶，以及中央分隔島，並於路口設置左轉專用道，各類車種可行駛於各自專屬空間，汽車可行駛內車道，砂石車等大型車輛行走外側車道，機車行駛慢車道，自行車可行駛最外側自行車道，減少事故發生。所有管線皆下地並埋設於中央分隔島及兩側人行道及設施帶下方，路燈號誌及管線箱體配置於設施帶。南海四街以北拓寬為</a:t>
            </a:r>
            <a:r>
              <a:rPr lang="en-US" altLang="zh-TW" sz="1600" kern="100" dirty="0">
                <a:latin typeface="標楷體" panose="03000509000000000000" pitchFamily="65" charset="-120"/>
                <a:ea typeface="標楷體" panose="03000509000000000000" pitchFamily="65" charset="-120"/>
              </a:rPr>
              <a:t>30m</a:t>
            </a:r>
            <a:r>
              <a:rPr lang="zh-TW" altLang="zh-TW" sz="1600" kern="100" dirty="0">
                <a:latin typeface="標楷體" panose="03000509000000000000" pitchFamily="65" charset="-120"/>
                <a:ea typeface="標楷體" panose="03000509000000000000" pitchFamily="65" charset="-120"/>
              </a:rPr>
              <a:t>，南海四街以南道路寬度仍為</a:t>
            </a:r>
            <a:r>
              <a:rPr lang="en-US" altLang="zh-TW" sz="1600" kern="100" dirty="0">
                <a:latin typeface="標楷體" panose="03000509000000000000" pitchFamily="65" charset="-120"/>
                <a:ea typeface="標楷體" panose="03000509000000000000" pitchFamily="65" charset="-120"/>
              </a:rPr>
              <a:t>20m</a:t>
            </a:r>
            <a:r>
              <a:rPr lang="zh-TW" altLang="zh-TW" sz="1600" kern="100" dirty="0">
                <a:latin typeface="標楷體" panose="03000509000000000000" pitchFamily="65" charset="-120"/>
                <a:ea typeface="標楷體" panose="03000509000000000000" pitchFamily="65" charset="-120"/>
              </a:rPr>
              <a:t>，形成交通瓶頸。</a:t>
            </a:r>
            <a:endParaRPr lang="zh-TW" altLang="zh-TW" sz="1600" kern="100" dirty="0">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763425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23747</TotalTime>
  <Words>4188</Words>
  <Application>Microsoft Office PowerPoint</Application>
  <PresentationFormat>A4 紙張 (210x297 公釐)</PresentationFormat>
  <Paragraphs>287</Paragraphs>
  <Slides>26</Slides>
  <Notes>2</Notes>
  <HiddenSlides>0</HiddenSlides>
  <MMClips>0</MMClips>
  <ScaleCrop>false</ScaleCrop>
  <HeadingPairs>
    <vt:vector size="4" baseType="variant">
      <vt:variant>
        <vt:lpstr>佈景主題</vt:lpstr>
      </vt:variant>
      <vt:variant>
        <vt:i4>2</vt:i4>
      </vt:variant>
      <vt:variant>
        <vt:lpstr>投影片標題</vt:lpstr>
      </vt:variant>
      <vt:variant>
        <vt:i4>26</vt:i4>
      </vt:variant>
    </vt:vector>
  </HeadingPairs>
  <TitlesOfParts>
    <vt:vector size="28" baseType="lpstr">
      <vt:lpstr>1_Office 佈景主題</vt:lpstr>
      <vt:lpstr>2_自訂設計</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景觀美化設計說明</vt:lpstr>
      <vt:lpstr>人行環境及植生規劃說明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0</dc:title>
  <dc:creator>user</dc:creator>
  <cp:lastModifiedBy>HC</cp:lastModifiedBy>
  <cp:revision>1686</cp:revision>
  <cp:lastPrinted>2018-07-31T14:08:44Z</cp:lastPrinted>
  <dcterms:created xsi:type="dcterms:W3CDTF">2014-10-27T14:47:46Z</dcterms:created>
  <dcterms:modified xsi:type="dcterms:W3CDTF">2018-09-18T01:19:29Z</dcterms:modified>
</cp:coreProperties>
</file>